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sldIdLst>
    <p:sldId id="256" r:id="rId2"/>
    <p:sldId id="257" r:id="rId3"/>
    <p:sldId id="260" r:id="rId4"/>
    <p:sldId id="261" r:id="rId5"/>
    <p:sldId id="276" r:id="rId6"/>
    <p:sldId id="277" r:id="rId7"/>
    <p:sldId id="270" r:id="rId8"/>
    <p:sldId id="268" r:id="rId9"/>
    <p:sldId id="271" r:id="rId10"/>
    <p:sldId id="273" r:id="rId11"/>
    <p:sldId id="274" r:id="rId12"/>
    <p:sldId id="275" r:id="rId13"/>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9"/>
    <p:restoredTop sz="92819"/>
  </p:normalViewPr>
  <p:slideViewPr>
    <p:cSldViewPr>
      <p:cViewPr varScale="1">
        <p:scale>
          <a:sx n="88" d="100"/>
          <a:sy n="88" d="100"/>
        </p:scale>
        <p:origin x="576" y="176"/>
      </p:cViewPr>
      <p:guideLst>
        <p:guide orient="horz" pos="2160"/>
        <p:guide pos="2880"/>
      </p:guideLst>
    </p:cSldViewPr>
  </p:slideViewPr>
  <p:outlineViewPr>
    <p:cViewPr>
      <p:scale>
        <a:sx n="33" d="100"/>
        <a:sy n="33" d="100"/>
      </p:scale>
      <p:origin x="0" y="-792"/>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400" y="-1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941445B4-4C68-9147-9FEF-DB33A56BD316}" type="datetimeFigureOut">
              <a:rPr lang="en-US" smtClean="0"/>
              <a:t>12/27/22</a:t>
            </a:fld>
            <a:endParaRPr lang="en-US" dirty="0"/>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FAF18353-FAC3-F547-9F4E-9B59A041F3FE}" type="slidenum">
              <a:rPr lang="en-US" smtClean="0"/>
              <a:t>‹#›</a:t>
            </a:fld>
            <a:endParaRPr lang="en-US" dirty="0"/>
          </a:p>
        </p:txBody>
      </p:sp>
    </p:spTree>
    <p:extLst>
      <p:ext uri="{BB962C8B-B14F-4D97-AF65-F5344CB8AC3E}">
        <p14:creationId xmlns:p14="http://schemas.microsoft.com/office/powerpoint/2010/main" val="1087743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F18353-FAC3-F547-9F4E-9B59A041F3FE}" type="slidenum">
              <a:rPr lang="en-US" smtClean="0"/>
              <a:t>1</a:t>
            </a:fld>
            <a:endParaRPr lang="en-US" dirty="0"/>
          </a:p>
        </p:txBody>
      </p:sp>
    </p:spTree>
    <p:extLst>
      <p:ext uri="{BB962C8B-B14F-4D97-AF65-F5344CB8AC3E}">
        <p14:creationId xmlns:p14="http://schemas.microsoft.com/office/powerpoint/2010/main" val="1309353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3875" y="312738"/>
            <a:ext cx="6051550" cy="4538662"/>
          </a:xfrm>
        </p:spPr>
      </p:sp>
      <p:sp>
        <p:nvSpPr>
          <p:cNvPr id="3" name="Notes Placeholder 2"/>
          <p:cNvSpPr>
            <a:spLocks noGrp="1"/>
          </p:cNvSpPr>
          <p:nvPr>
            <p:ph type="body" idx="1"/>
          </p:nvPr>
        </p:nvSpPr>
        <p:spPr>
          <a:xfrm>
            <a:off x="120650" y="4845050"/>
            <a:ext cx="6858000" cy="4540250"/>
          </a:xfrm>
        </p:spPr>
        <p:txBody>
          <a:bodyPr/>
          <a:lstStyle/>
          <a:p>
            <a:r>
              <a:rPr lang="en-US" sz="900" dirty="0"/>
              <a:t>The book of Joshua begins with the death of Moses.  His tutorship was critical to Joshua’s success. A quick reading of Deut. 34:9-10 is in order.</a:t>
            </a:r>
            <a:r>
              <a:rPr lang="en-US" sz="900" baseline="0" dirty="0"/>
              <a:t>  </a:t>
            </a:r>
            <a:r>
              <a:rPr lang="en-US" sz="900" dirty="0"/>
              <a:t>From Hebrew </a:t>
            </a:r>
            <a:r>
              <a:rPr lang="en-US" sz="900" b="0" i="1" u="none" strike="noStrike" kern="1200" dirty="0">
                <a:solidFill>
                  <a:schemeClr val="tx1"/>
                </a:solidFill>
                <a:effectLst/>
              </a:rPr>
              <a:t>Yehoshua</a:t>
            </a:r>
            <a:r>
              <a:rPr lang="en-US" sz="900" b="0" i="0" u="none" strike="noStrike" kern="1200" dirty="0">
                <a:solidFill>
                  <a:schemeClr val="tx1"/>
                </a:solidFill>
                <a:effectLst/>
              </a:rPr>
              <a:t> (God is salvation); The name Jesus comes from a Greek translation of the </a:t>
            </a:r>
            <a:r>
              <a:rPr lang="en-US" sz="900" b="1" i="0" u="none" strike="noStrike" kern="1200" dirty="0">
                <a:solidFill>
                  <a:schemeClr val="tx1"/>
                </a:solidFill>
                <a:effectLst/>
              </a:rPr>
              <a:t>Aramaic</a:t>
            </a:r>
            <a:r>
              <a:rPr lang="en-US" sz="900" b="0" i="0" u="none" strike="noStrike" kern="1200" dirty="0">
                <a:solidFill>
                  <a:schemeClr val="tx1"/>
                </a:solidFill>
                <a:effectLst/>
              </a:rPr>
              <a:t> short form “yeshua”</a:t>
            </a:r>
            <a:r>
              <a:rPr lang="en-US" sz="900" b="0" i="0" u="none" strike="noStrike" kern="1200" baseline="0" dirty="0">
                <a:solidFill>
                  <a:schemeClr val="tx1"/>
                </a:solidFill>
                <a:effectLst/>
              </a:rPr>
              <a:t> </a:t>
            </a:r>
            <a:r>
              <a:rPr lang="en-US" sz="900" b="0" i="0" u="none" strike="noStrike" kern="1200" dirty="0">
                <a:solidFill>
                  <a:schemeClr val="tx1"/>
                </a:solidFill>
                <a:effectLst/>
              </a:rPr>
              <a:t>which was the real name of Jesus. While Joshua</a:t>
            </a:r>
            <a:r>
              <a:rPr lang="en-US" sz="900" b="0" i="0" u="none" strike="noStrike" kern="1200" baseline="0" dirty="0">
                <a:solidFill>
                  <a:schemeClr val="tx1"/>
                </a:solidFill>
                <a:effectLst/>
              </a:rPr>
              <a:t> is surely the author it is likely one of his scribes recorded the events around his death (24:29-33).  Prominent themes include:</a:t>
            </a:r>
            <a:r>
              <a:rPr lang="en-US" sz="900" b="0" i="0" u="none" strike="noStrike" kern="1200" dirty="0">
                <a:solidFill>
                  <a:schemeClr val="tx1"/>
                </a:solidFill>
                <a:effectLst/>
              </a:rPr>
              <a:t> </a:t>
            </a:r>
            <a:r>
              <a:rPr lang="en-US" sz="900" b="1" i="0" u="none" strike="noStrike" kern="1200" dirty="0">
                <a:solidFill>
                  <a:schemeClr val="tx1"/>
                </a:solidFill>
                <a:effectLst/>
              </a:rPr>
              <a:t>first</a:t>
            </a:r>
            <a:r>
              <a:rPr lang="en-US" sz="900" b="0" i="0" u="none" strike="noStrike" kern="1200" dirty="0">
                <a:solidFill>
                  <a:schemeClr val="tx1"/>
                </a:solidFill>
                <a:effectLst/>
              </a:rPr>
              <a:t>, </a:t>
            </a:r>
            <a:r>
              <a:rPr lang="en-US" sz="900" b="0" i="0" u="none" strike="noStrike" kern="1200" baseline="0" dirty="0">
                <a:solidFill>
                  <a:schemeClr val="tx1"/>
                </a:solidFill>
                <a:effectLst/>
              </a:rPr>
              <a:t>faith in God, not man, which is demonstrated by the number of manifestations</a:t>
            </a:r>
            <a:r>
              <a:rPr lang="en-US" sz="900" b="0" i="0" u="none" strike="noStrike" kern="1200" dirty="0">
                <a:solidFill>
                  <a:schemeClr val="tx1"/>
                </a:solidFill>
                <a:effectLst/>
              </a:rPr>
              <a:t> of God throughout the book - solutions only God could bring about (like the walls of Jericho); </a:t>
            </a:r>
            <a:r>
              <a:rPr lang="en-US" sz="900" b="0" i="0" u="none" strike="noStrike" kern="1200" baseline="0" dirty="0">
                <a:solidFill>
                  <a:schemeClr val="tx1"/>
                </a:solidFill>
                <a:effectLst/>
              </a:rPr>
              <a:t> </a:t>
            </a:r>
            <a:r>
              <a:rPr lang="en-US" sz="900" b="1" i="0" u="none" strike="noStrike" kern="1200" baseline="0" dirty="0">
                <a:solidFill>
                  <a:schemeClr val="tx1"/>
                </a:solidFill>
                <a:effectLst/>
              </a:rPr>
              <a:t>secondly,</a:t>
            </a:r>
            <a:r>
              <a:rPr lang="en-US" sz="900" b="0" i="0" u="none" strike="noStrike" kern="1200" baseline="0" dirty="0">
                <a:solidFill>
                  <a:schemeClr val="tx1"/>
                </a:solidFill>
                <a:effectLst/>
              </a:rPr>
              <a:t> obedience to God, </a:t>
            </a:r>
            <a:r>
              <a:rPr lang="en-US" sz="900" dirty="0"/>
              <a:t>u</a:t>
            </a:r>
            <a:r>
              <a:rPr lang="en-US" sz="900" b="0" i="0" u="none" strike="noStrike" kern="1200" baseline="0" dirty="0">
                <a:solidFill>
                  <a:schemeClr val="tx1"/>
                </a:solidFill>
                <a:effectLst/>
              </a:rPr>
              <a:t>nderscored in Achan’s story (Chapter 7);</a:t>
            </a:r>
            <a:r>
              <a:rPr lang="en-US" sz="900" b="0" i="0" u="none" strike="noStrike" kern="1200" dirty="0">
                <a:solidFill>
                  <a:schemeClr val="tx1"/>
                </a:solidFill>
                <a:effectLst/>
              </a:rPr>
              <a:t> </a:t>
            </a:r>
            <a:r>
              <a:rPr lang="en-US" sz="900" b="1" i="0" u="none" strike="noStrike" kern="1200" dirty="0">
                <a:solidFill>
                  <a:schemeClr val="tx1"/>
                </a:solidFill>
                <a:effectLst/>
              </a:rPr>
              <a:t>thirdly</a:t>
            </a:r>
            <a:r>
              <a:rPr lang="en-US" sz="900" b="0" i="0" u="none" strike="noStrike" kern="1200" dirty="0">
                <a:solidFill>
                  <a:schemeClr val="tx1"/>
                </a:solidFill>
                <a:effectLst/>
              </a:rPr>
              <a:t>, the faithfulness of God - He keeps His promises, judges </a:t>
            </a:r>
            <a:r>
              <a:rPr lang="en-US" sz="900" dirty="0"/>
              <a:t>His enemies, and preserves His people.  </a:t>
            </a:r>
            <a:r>
              <a:rPr lang="en-US" sz="900" b="0" i="0" u="none" strike="noStrike" kern="1200" dirty="0">
                <a:solidFill>
                  <a:schemeClr val="tx1"/>
                </a:solidFill>
                <a:effectLst/>
              </a:rPr>
              <a:t>The Book divides rather neatly into three parts:</a:t>
            </a:r>
            <a:r>
              <a:rPr lang="en-US" sz="900" b="0" i="0" u="none" strike="noStrike" kern="1200" baseline="0" dirty="0">
                <a:solidFill>
                  <a:schemeClr val="tx1"/>
                </a:solidFill>
                <a:effectLst/>
              </a:rPr>
              <a:t> </a:t>
            </a:r>
            <a:r>
              <a:rPr lang="en-US" sz="900" b="1" i="1" u="none" strike="noStrike" kern="1200" baseline="0" dirty="0">
                <a:solidFill>
                  <a:schemeClr val="tx1"/>
                </a:solidFill>
                <a:effectLst/>
              </a:rPr>
              <a:t>entering</a:t>
            </a:r>
            <a:r>
              <a:rPr lang="en-US" sz="900" b="1" i="0" u="none" strike="noStrike" kern="1200" baseline="0" dirty="0">
                <a:solidFill>
                  <a:schemeClr val="tx1"/>
                </a:solidFill>
                <a:effectLst/>
              </a:rPr>
              <a:t> </a:t>
            </a:r>
            <a:r>
              <a:rPr lang="en-US" sz="900" b="0" i="0" u="none" strike="noStrike" kern="1200" baseline="0" dirty="0">
                <a:solidFill>
                  <a:schemeClr val="tx1"/>
                </a:solidFill>
                <a:effectLst/>
              </a:rPr>
              <a:t>(Chapters 1-5), </a:t>
            </a:r>
            <a:r>
              <a:rPr lang="en-US" sz="900" b="1" i="1" u="none" strike="noStrike" kern="1200" baseline="0" dirty="0">
                <a:solidFill>
                  <a:schemeClr val="tx1"/>
                </a:solidFill>
                <a:effectLst/>
              </a:rPr>
              <a:t>conquering</a:t>
            </a:r>
            <a:r>
              <a:rPr lang="en-US" sz="900" b="0" i="1" u="none" strike="noStrike" kern="1200" baseline="0" dirty="0">
                <a:solidFill>
                  <a:schemeClr val="tx1"/>
                </a:solidFill>
                <a:effectLst/>
              </a:rPr>
              <a:t> </a:t>
            </a:r>
            <a:r>
              <a:rPr lang="en-US" sz="900" b="0" i="0" u="none" strike="noStrike" kern="1200" baseline="0" dirty="0">
                <a:solidFill>
                  <a:schemeClr val="tx1"/>
                </a:solidFill>
                <a:effectLst/>
              </a:rPr>
              <a:t>(Chapter 5-12), and </a:t>
            </a:r>
            <a:r>
              <a:rPr lang="en-US" sz="900" b="1" i="1" u="none" strike="noStrike" kern="1200" baseline="0" dirty="0">
                <a:solidFill>
                  <a:schemeClr val="tx1"/>
                </a:solidFill>
                <a:effectLst/>
              </a:rPr>
              <a:t>possessing</a:t>
            </a:r>
            <a:r>
              <a:rPr lang="en-US" sz="900" b="0" i="0" u="none" strike="noStrike" kern="1200" baseline="0" dirty="0">
                <a:solidFill>
                  <a:schemeClr val="tx1"/>
                </a:solidFill>
                <a:effectLst/>
              </a:rPr>
              <a:t> the land (Chapter 13-24).  As we learned in our earlier studies of Numbers and Deuteronomy, Joshua is said to have ”good success” and</a:t>
            </a:r>
            <a:r>
              <a:rPr lang="en-US" sz="900" b="0" i="0" u="none" strike="noStrike" kern="1200" dirty="0">
                <a:solidFill>
                  <a:schemeClr val="tx1"/>
                </a:solidFill>
                <a:effectLst/>
              </a:rPr>
              <a:t> </a:t>
            </a:r>
            <a:r>
              <a:rPr lang="en-US" sz="900" b="0" i="0" u="none" strike="noStrike" kern="1200" baseline="0" dirty="0">
                <a:solidFill>
                  <a:schemeClr val="tx1"/>
                </a:solidFill>
                <a:effectLst/>
              </a:rPr>
              <a:t>Caleb “another spirit” with both phrases intended to show the reader that God recognizes the faithful few who will always realize victory when they obey (Nu. 14:24; Josh. 1:8; 24:15; Mt. 7:13-14).  We learn from this Book that we must struggle to take hold of the Promise Land - it is not easy.  Entering into Canaan would require that the Israelites develop inward character, to be “strong and of good courage” (1:6; Deut. 31:6).  This character would show itself in outward manifestations as they spied the land and later conquered it in dramatic fashion.  In contrast to the spies Moses sent out, Joshua sends two who come back, having been aided by Rahab the harlot, with a favorable report,  “All the inhabitants of the land are fainthearted because of us” (2:24).  After God miraculously dries up the Jordan</a:t>
            </a:r>
            <a:r>
              <a:rPr lang="en-US" sz="900" b="0" i="0" u="none" strike="noStrike" kern="1200" dirty="0">
                <a:solidFill>
                  <a:schemeClr val="tx1"/>
                </a:solidFill>
                <a:effectLst/>
              </a:rPr>
              <a:t> </a:t>
            </a:r>
            <a:r>
              <a:rPr lang="en-US" sz="900" b="0" i="0" u="none" strike="noStrike" kern="1200" baseline="0" dirty="0">
                <a:solidFill>
                  <a:schemeClr val="tx1"/>
                </a:solidFill>
                <a:effectLst/>
              </a:rPr>
              <a:t>and His people pass over into Canaan and a sign of the covenant is renewed; like Moses, the act of circumcision is done at Gilgal</a:t>
            </a:r>
            <a:r>
              <a:rPr lang="en-US" sz="900" dirty="0"/>
              <a:t> which </a:t>
            </a:r>
            <a:r>
              <a:rPr lang="en-US" sz="900" b="0" i="0" u="none" strike="noStrike" kern="1200" baseline="0" dirty="0">
                <a:solidFill>
                  <a:schemeClr val="tx1"/>
                </a:solidFill>
                <a:effectLst/>
              </a:rPr>
              <a:t>had its beginning with Abraham (5:2, 9; cf. Gen. 7:10).  In a remarkable turn of events God uses another miraculous event to bring down the walls of Jericho resulting in an easy conquest.  Joshua 5:10-11 tells us that after they circumcised</a:t>
            </a:r>
            <a:r>
              <a:rPr lang="en-US" sz="900" b="0" i="0" u="none" strike="noStrike" kern="1200" dirty="0">
                <a:solidFill>
                  <a:schemeClr val="tx1"/>
                </a:solidFill>
                <a:effectLst/>
              </a:rPr>
              <a:t> the males they observed </a:t>
            </a:r>
            <a:r>
              <a:rPr lang="en-US" sz="900" dirty="0"/>
              <a:t>t</a:t>
            </a:r>
            <a:r>
              <a:rPr lang="en-US" sz="900" b="0" i="0" u="none" strike="noStrike" kern="1200" dirty="0">
                <a:solidFill>
                  <a:schemeClr val="tx1"/>
                </a:solidFill>
                <a:effectLst/>
              </a:rPr>
              <a:t>he Passover feast remembering the night they left Egypt 40 years earlier</a:t>
            </a:r>
            <a:r>
              <a:rPr lang="en-US" sz="900" dirty="0"/>
              <a:t>.  </a:t>
            </a:r>
            <a:r>
              <a:rPr lang="en-US" sz="900" b="0" i="0" u="none" strike="noStrike" kern="1200" baseline="0" dirty="0">
                <a:solidFill>
                  <a:schemeClr val="tx1"/>
                </a:solidFill>
                <a:effectLst/>
              </a:rPr>
              <a:t>In this second section Joshua leads his people to the conquest of the opposition while learning that when sin is in the camp defeat will follow</a:t>
            </a:r>
            <a:r>
              <a:rPr lang="en-US" sz="900" b="0" i="0" u="none" strike="noStrike" kern="1200" dirty="0">
                <a:solidFill>
                  <a:schemeClr val="tx1"/>
                </a:solidFill>
                <a:effectLst/>
              </a:rPr>
              <a:t> - </a:t>
            </a:r>
            <a:r>
              <a:rPr lang="en-US" sz="900" b="0" i="0" u="none" strike="noStrike" kern="1200" baseline="0" dirty="0">
                <a:solidFill>
                  <a:schemeClr val="tx1"/>
                </a:solidFill>
                <a:effectLst/>
              </a:rPr>
              <a:t>as it did at Ai because of Achan’s sin (6:9).  There is victory to the obedient: “Joshua took the whole land, according to all that the Lord had spoken to Moses” (11:12; 12:1 ff.).  Having entered and conquered, Joshua leads the twelve tribes in allocation of the land with each tribe receiving a portion: two and one-half on the east side (Gad,</a:t>
            </a:r>
            <a:r>
              <a:rPr lang="en-US" sz="900" b="0" i="0" u="none" strike="noStrike" kern="1200" dirty="0">
                <a:solidFill>
                  <a:schemeClr val="tx1"/>
                </a:solidFill>
                <a:effectLst/>
              </a:rPr>
              <a:t> Reuben, ½ tribe of Manasseh) </a:t>
            </a:r>
            <a:r>
              <a:rPr lang="en-US" sz="900" b="0" i="0" u="none" strike="noStrike" kern="1200" baseline="0" dirty="0">
                <a:solidFill>
                  <a:schemeClr val="tx1"/>
                </a:solidFill>
                <a:effectLst/>
              </a:rPr>
              <a:t>of the Jordan and nine and one-half on the west.   But not is well</a:t>
            </a:r>
            <a:r>
              <a:rPr lang="en-US" sz="900" b="0" i="0" u="none" strike="noStrike" kern="1200" dirty="0">
                <a:solidFill>
                  <a:schemeClr val="tx1"/>
                </a:solidFill>
                <a:effectLst/>
              </a:rPr>
              <a:t> as the people fail to keep God’s word by destroying all the enemy and that will plague the Israelites from this point forward (chapter 23).  </a:t>
            </a:r>
          </a:p>
          <a:p>
            <a:endParaRPr lang="en-US" sz="900" b="0" i="0" u="none" strike="noStrike" kern="1200" dirty="0">
              <a:solidFill>
                <a:schemeClr val="tx1"/>
              </a:solidFill>
              <a:effectLst/>
            </a:endParaRPr>
          </a:p>
          <a:p>
            <a:r>
              <a:rPr lang="en-US" sz="900" b="0" i="0" u="none" strike="noStrike" kern="1200" dirty="0">
                <a:solidFill>
                  <a:schemeClr val="tx1"/>
                </a:solidFill>
                <a:effectLst/>
              </a:rPr>
              <a:t>Application: </a:t>
            </a:r>
          </a:p>
          <a:p>
            <a:pPr marL="228600" indent="-228600">
              <a:buAutoNum type="arabicPeriod"/>
            </a:pPr>
            <a:r>
              <a:rPr lang="en-US" sz="900" b="0" i="0" u="none" strike="noStrike" kern="1200" baseline="0" dirty="0">
                <a:solidFill>
                  <a:schemeClr val="tx1"/>
                </a:solidFill>
                <a:effectLst/>
              </a:rPr>
              <a:t>Good success was found in Joshua because (see 1:6-8) he had focus, he had a good prayer life, he was active, he persevered, and he prospered.  </a:t>
            </a:r>
          </a:p>
          <a:p>
            <a:pPr marL="228600" indent="-228600">
              <a:buAutoNum type="arabicPeriod"/>
            </a:pPr>
            <a:r>
              <a:rPr lang="en-US" sz="900" b="0" i="0" u="none" strike="noStrike" kern="1200" baseline="0" dirty="0">
                <a:solidFill>
                  <a:schemeClr val="tx1"/>
                </a:solidFill>
                <a:effectLst/>
              </a:rPr>
              <a:t>Victories come in stages; don’t give up too soon - Caleb was 85 when he asked for the area possessed by giants (Caleb - 14:10).   </a:t>
            </a:r>
          </a:p>
          <a:p>
            <a:pPr marL="228600" indent="-228600">
              <a:buAutoNum type="arabicPeriod"/>
            </a:pPr>
            <a:r>
              <a:rPr lang="en-US" sz="900" b="0" i="0" u="none" strike="noStrike" kern="1200" baseline="0" dirty="0">
                <a:solidFill>
                  <a:schemeClr val="tx1"/>
                </a:solidFill>
                <a:effectLst/>
              </a:rPr>
              <a:t>Attitude is essential; don’t ever give up! Stay focused on the objective (Promise Land).  </a:t>
            </a:r>
          </a:p>
          <a:p>
            <a:pPr marL="228600" indent="-228600">
              <a:buAutoNum type="arabicPeriod"/>
            </a:pPr>
            <a:r>
              <a:rPr lang="en-US" sz="900" b="0" i="0" u="none" strike="noStrike" kern="1200" baseline="0" dirty="0">
                <a:solidFill>
                  <a:schemeClr val="tx1"/>
                </a:solidFill>
                <a:effectLst/>
              </a:rPr>
              <a:t>Don’t ever say, I’m not good enough (see Rahab, Heb. 11:31).  </a:t>
            </a:r>
          </a:p>
          <a:p>
            <a:pPr marL="228600" indent="-228600">
              <a:buAutoNum type="arabicPeriod"/>
            </a:pPr>
            <a:endParaRPr lang="en-US" sz="900" b="0" i="0" u="none" strike="noStrike" kern="1200" baseline="0" dirty="0">
              <a:solidFill>
                <a:schemeClr val="tx1"/>
              </a:solidFill>
              <a:effectLst/>
            </a:endParaRPr>
          </a:p>
          <a:p>
            <a:pPr marL="0" indent="0">
              <a:buNone/>
            </a:pPr>
            <a:r>
              <a:rPr lang="en-US" sz="900" b="0" i="0" u="none" strike="noStrike" kern="1200" baseline="0" dirty="0">
                <a:solidFill>
                  <a:schemeClr val="tx1"/>
                </a:solidFill>
                <a:effectLst/>
              </a:rPr>
              <a:t>Key thought: Not all success is good: the only success that matters is the one that gives us decisive, eternal victory; not temporal prosperity.  It’s not what a man has but who he is that counts.  </a:t>
            </a:r>
            <a:endParaRPr lang="en-US" sz="900" b="0" dirty="0"/>
          </a:p>
        </p:txBody>
      </p:sp>
      <p:sp>
        <p:nvSpPr>
          <p:cNvPr id="4" name="Slide Number Placeholder 3"/>
          <p:cNvSpPr>
            <a:spLocks noGrp="1"/>
          </p:cNvSpPr>
          <p:nvPr>
            <p:ph type="sldNum" sz="quarter" idx="10"/>
          </p:nvPr>
        </p:nvSpPr>
        <p:spPr/>
        <p:txBody>
          <a:bodyPr/>
          <a:lstStyle/>
          <a:p>
            <a:fld id="{FAF18353-FAC3-F547-9F4E-9B59A041F3FE}" type="slidenum">
              <a:rPr lang="en-US" smtClean="0"/>
              <a:t>2</a:t>
            </a:fld>
            <a:endParaRPr lang="en-US" dirty="0"/>
          </a:p>
        </p:txBody>
      </p:sp>
    </p:spTree>
    <p:extLst>
      <p:ext uri="{BB962C8B-B14F-4D97-AF65-F5344CB8AC3E}">
        <p14:creationId xmlns:p14="http://schemas.microsoft.com/office/powerpoint/2010/main" val="179238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425451" y="5226050"/>
            <a:ext cx="5964238" cy="3455988"/>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dirty="0"/>
          </a:p>
        </p:txBody>
      </p:sp>
    </p:spTree>
    <p:extLst>
      <p:ext uri="{BB962C8B-B14F-4D97-AF65-F5344CB8AC3E}">
        <p14:creationId xmlns:p14="http://schemas.microsoft.com/office/powerpoint/2010/main" val="2065729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7</a:t>
            </a:fld>
            <a:endParaRPr lang="en-US" dirty="0"/>
          </a:p>
        </p:txBody>
      </p:sp>
    </p:spTree>
    <p:extLst>
      <p:ext uri="{BB962C8B-B14F-4D97-AF65-F5344CB8AC3E}">
        <p14:creationId xmlns:p14="http://schemas.microsoft.com/office/powerpoint/2010/main" val="1777642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9</a:t>
            </a:fld>
            <a:endParaRPr lang="en-US" dirty="0"/>
          </a:p>
        </p:txBody>
      </p:sp>
    </p:spTree>
    <p:extLst>
      <p:ext uri="{BB962C8B-B14F-4D97-AF65-F5344CB8AC3E}">
        <p14:creationId xmlns:p14="http://schemas.microsoft.com/office/powerpoint/2010/main" val="1394124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10</a:t>
            </a:fld>
            <a:endParaRPr lang="en-US" dirty="0"/>
          </a:p>
        </p:txBody>
      </p:sp>
    </p:spTree>
    <p:extLst>
      <p:ext uri="{BB962C8B-B14F-4D97-AF65-F5344CB8AC3E}">
        <p14:creationId xmlns:p14="http://schemas.microsoft.com/office/powerpoint/2010/main" val="631481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11</a:t>
            </a:fld>
            <a:endParaRPr lang="en-US" dirty="0"/>
          </a:p>
        </p:txBody>
      </p:sp>
    </p:spTree>
    <p:extLst>
      <p:ext uri="{BB962C8B-B14F-4D97-AF65-F5344CB8AC3E}">
        <p14:creationId xmlns:p14="http://schemas.microsoft.com/office/powerpoint/2010/main" val="3099038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12/27/22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12/27/22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Joshua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228600" y="1408176"/>
            <a:ext cx="8763000" cy="6059424"/>
          </a:xfrm>
        </p:spPr>
        <p:txBody>
          <a:bodyPr>
            <a:noAutofit/>
          </a:bodyPr>
          <a:lstStyle/>
          <a:p>
            <a:pPr marL="89154" indent="0">
              <a:buNone/>
            </a:pPr>
            <a:r>
              <a:rPr lang="en-US" sz="2400" dirty="0"/>
              <a:t>The book of Joshua was written to the descendants of those who conquered the land, as a historical account of how they had come to settle there.  It celebrates God as general, defender, and king. It shows the geographical boundaries given to each tribe of Israel. Even more significantly, the book of Joshua serves as the connecting narrative between the days of Moses and the days of the judges, during which the book was first circulated. That which Moses began and endured in the wilderness, Joshua was able to claim victoriously in the land.  God’s promises through the ages were being fulfilled before the people’s eyes.  “Not one of the good promises which the Lord had made to the house of Israel failed; all came to pass” (21:45).</a:t>
            </a:r>
          </a:p>
        </p:txBody>
      </p:sp>
    </p:spTree>
    <p:extLst>
      <p:ext uri="{BB962C8B-B14F-4D97-AF65-F5344CB8AC3E}">
        <p14:creationId xmlns:p14="http://schemas.microsoft.com/office/powerpoint/2010/main" val="231357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t>How do I apply this?</a:t>
            </a:r>
          </a:p>
        </p:txBody>
      </p:sp>
      <p:sp>
        <p:nvSpPr>
          <p:cNvPr id="5" name="Content Placeholder 4">
            <a:extLst>
              <a:ext uri="{FF2B5EF4-FFF2-40B4-BE49-F238E27FC236}">
                <a16:creationId xmlns:a16="http://schemas.microsoft.com/office/drawing/2014/main" id="{EFC6F071-B48C-A446-A222-4A3A266EE703}"/>
              </a:ext>
            </a:extLst>
          </p:cNvPr>
          <p:cNvSpPr>
            <a:spLocks noGrp="1"/>
          </p:cNvSpPr>
          <p:nvPr>
            <p:ph idx="1"/>
          </p:nvPr>
        </p:nvSpPr>
        <p:spPr>
          <a:xfrm>
            <a:off x="228600" y="1600200"/>
            <a:ext cx="8686800" cy="5102352"/>
          </a:xfrm>
        </p:spPr>
        <p:txBody>
          <a:bodyPr>
            <a:normAutofit/>
          </a:bodyPr>
          <a:lstStyle/>
          <a:p>
            <a:pPr marL="118872" indent="0">
              <a:buNone/>
            </a:pPr>
            <a:r>
              <a:rPr lang="en-US" sz="2400" dirty="0"/>
              <a:t>Memory is a gift. Remembering the past teaches us countless lessons about how to live today.  The Israelites forgot.  They did not remember the miraculous events that brought them to their land or the covenant that united them to their God.  But God did not forget His covenant—and because of His great love for His people, He disciplined His sinful children so that they might return to Him.</a:t>
            </a:r>
          </a:p>
          <a:p>
            <a:pPr marL="118872" indent="0">
              <a:buNone/>
            </a:pPr>
            <a:endParaRPr lang="en-US" sz="2400" dirty="0"/>
          </a:p>
          <a:p>
            <a:pPr marL="118872" indent="0">
              <a:buNone/>
            </a:pPr>
            <a:r>
              <a:rPr lang="en-US" sz="2400" dirty="0"/>
              <a:t>Have you forgotten the great works God has done in your life? Perhaps your difficult circumstances are overpowering your faith. Do you feel as if He is disciplining you right now? Know that He disciplines those He loves (Hebrews 12:5–11). Return to Him. Remember, trust, and obey. He is waiting with open arms.</a:t>
            </a:r>
          </a:p>
        </p:txBody>
      </p:sp>
    </p:spTree>
    <p:extLst>
      <p:ext uri="{BB962C8B-B14F-4D97-AF65-F5344CB8AC3E}">
        <p14:creationId xmlns:p14="http://schemas.microsoft.com/office/powerpoint/2010/main" val="3487663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62BC4-C961-0E46-8A8F-83DA15C45C5D}"/>
              </a:ext>
            </a:extLst>
          </p:cNvPr>
          <p:cNvSpPr>
            <a:spLocks noGrp="1"/>
          </p:cNvSpPr>
          <p:nvPr>
            <p:ph type="title" idx="4294967295"/>
          </p:nvPr>
        </p:nvSpPr>
        <p:spPr>
          <a:xfrm>
            <a:off x="205047" y="0"/>
            <a:ext cx="8001000" cy="606425"/>
          </a:xfrm>
        </p:spPr>
        <p:txBody>
          <a:bodyPr>
            <a:normAutofit/>
          </a:bodyPr>
          <a:lstStyle/>
          <a:p>
            <a:r>
              <a:rPr lang="en-US" sz="2400" dirty="0">
                <a:solidFill>
                  <a:schemeClr val="tx1"/>
                </a:solidFill>
              </a:rPr>
              <a:t>Brief Outline</a:t>
            </a:r>
          </a:p>
        </p:txBody>
      </p:sp>
      <p:sp>
        <p:nvSpPr>
          <p:cNvPr id="3" name="Content Placeholder 2">
            <a:extLst>
              <a:ext uri="{FF2B5EF4-FFF2-40B4-BE49-F238E27FC236}">
                <a16:creationId xmlns:a16="http://schemas.microsoft.com/office/drawing/2014/main" id="{AF1474B5-D6F6-B64E-9FF6-4B0C34D00C3D}"/>
              </a:ext>
            </a:extLst>
          </p:cNvPr>
          <p:cNvSpPr>
            <a:spLocks noGrp="1"/>
          </p:cNvSpPr>
          <p:nvPr>
            <p:ph idx="4294967295"/>
          </p:nvPr>
        </p:nvSpPr>
        <p:spPr>
          <a:xfrm>
            <a:off x="205047" y="606425"/>
            <a:ext cx="8733907" cy="6708775"/>
          </a:xfrm>
        </p:spPr>
        <p:txBody>
          <a:bodyPr>
            <a:normAutofit fontScale="55000" lnSpcReduction="20000"/>
          </a:bodyPr>
          <a:lstStyle/>
          <a:p>
            <a:pPr marL="118872" indent="0">
              <a:buNone/>
            </a:pPr>
            <a:r>
              <a:rPr lang="en-US" sz="3500" b="1" dirty="0"/>
              <a:t>I.   The land entered, Chapters  1-12</a:t>
            </a:r>
          </a:p>
          <a:p>
            <a:pPr marL="118872" indent="0">
              <a:buNone/>
            </a:pPr>
            <a:r>
              <a:rPr lang="en-US" sz="3500" b="1" dirty="0"/>
              <a:t>     </a:t>
            </a:r>
            <a:r>
              <a:rPr lang="en-US" sz="3500" dirty="0"/>
              <a:t>A.  Commission and command of Joshua (1)</a:t>
            </a:r>
          </a:p>
          <a:p>
            <a:pPr marL="118872" indent="0">
              <a:buNone/>
            </a:pPr>
            <a:r>
              <a:rPr lang="en-US" sz="3500" dirty="0"/>
              <a:t>      B.  Contact of spies with Rahab (2)</a:t>
            </a:r>
          </a:p>
          <a:p>
            <a:pPr marL="118872" indent="0">
              <a:buNone/>
            </a:pPr>
            <a:r>
              <a:rPr lang="en-US" sz="3500" dirty="0"/>
              <a:t>      C.  Crossing the Jordan River (3)</a:t>
            </a:r>
          </a:p>
          <a:p>
            <a:pPr marL="118872" indent="0">
              <a:buNone/>
            </a:pPr>
            <a:r>
              <a:rPr lang="en-US" sz="3500" dirty="0"/>
              <a:t>      D. Construction of two memorials (4)</a:t>
            </a:r>
          </a:p>
          <a:p>
            <a:pPr marL="118872" indent="0">
              <a:buNone/>
            </a:pPr>
            <a:r>
              <a:rPr lang="en-US" sz="3500" dirty="0"/>
              <a:t>      E.  Conditioned for conquest (5)</a:t>
            </a:r>
          </a:p>
          <a:p>
            <a:pPr marL="118872" indent="0">
              <a:buNone/>
            </a:pPr>
            <a:r>
              <a:rPr lang="en-US" sz="3500" dirty="0"/>
              <a:t>      F.  Center of land attacked (6-8)</a:t>
            </a:r>
          </a:p>
          <a:p>
            <a:pPr marL="118872" indent="0">
              <a:buNone/>
            </a:pPr>
            <a:r>
              <a:rPr lang="en-US" sz="3500" dirty="0"/>
              <a:t>            1.  Conquest of Jericho (6)</a:t>
            </a:r>
          </a:p>
          <a:p>
            <a:pPr marL="118872" indent="0">
              <a:buNone/>
            </a:pPr>
            <a:r>
              <a:rPr lang="en-US" sz="3500" dirty="0"/>
              <a:t>            2.  Conquest of Ai (7, 8)</a:t>
            </a:r>
          </a:p>
          <a:p>
            <a:pPr marL="118872" indent="0">
              <a:buNone/>
            </a:pPr>
            <a:r>
              <a:rPr lang="en-US" sz="3500" dirty="0"/>
              <a:t>      G. Campaign in the south (9, 10)</a:t>
            </a:r>
          </a:p>
          <a:p>
            <a:pPr marL="118872" indent="0">
              <a:buNone/>
            </a:pPr>
            <a:r>
              <a:rPr lang="en-US" sz="3500" dirty="0"/>
              <a:t>            1. The Gibeonite deception (9)</a:t>
            </a:r>
          </a:p>
          <a:p>
            <a:pPr marL="118872" indent="0">
              <a:buNone/>
            </a:pPr>
            <a:r>
              <a:rPr lang="en-US" sz="3500" dirty="0"/>
              <a:t>            2. Conquer 5 kings of Amorites (miracle of sun) (10)</a:t>
            </a:r>
          </a:p>
          <a:p>
            <a:pPr marL="118872" indent="0">
              <a:buNone/>
            </a:pPr>
            <a:r>
              <a:rPr lang="en-US" sz="3500" dirty="0"/>
              <a:t>      H. Campaign in the north, (conclusion of Joshua’s leadership in war) (11)</a:t>
            </a:r>
          </a:p>
          <a:p>
            <a:pPr marL="118872" indent="0">
              <a:buNone/>
            </a:pPr>
            <a:r>
              <a:rPr lang="en-US" sz="3500" dirty="0"/>
              <a:t>       I.  Conquered kings listed (12)</a:t>
            </a:r>
          </a:p>
          <a:p>
            <a:pPr marL="118872" indent="0">
              <a:buNone/>
            </a:pPr>
            <a:r>
              <a:rPr lang="en-US" sz="3500" dirty="0"/>
              <a:t>II. </a:t>
            </a:r>
            <a:r>
              <a:rPr lang="en-US" sz="3500" b="1" dirty="0"/>
              <a:t>The land divided, Chapters 13-22</a:t>
            </a:r>
          </a:p>
          <a:p>
            <a:pPr marL="118872" indent="0">
              <a:buNone/>
            </a:pPr>
            <a:r>
              <a:rPr lang="en-US" sz="3500" dirty="0"/>
              <a:t>      A. Command of Joshua is terminated; confirmation of land to the 2 1/2 tribes (13)</a:t>
            </a:r>
          </a:p>
          <a:p>
            <a:pPr marL="118872" indent="0">
              <a:buNone/>
            </a:pPr>
            <a:r>
              <a:rPr lang="en-US" sz="3500" dirty="0"/>
              <a:t>      B. Caleb given Hebron (14)</a:t>
            </a:r>
          </a:p>
          <a:p>
            <a:pPr marL="118872" indent="0">
              <a:buNone/>
            </a:pPr>
            <a:r>
              <a:rPr lang="en-US" sz="3500" dirty="0"/>
              <a:t>      C. Consignment of land to the tribes of Israel (15-19)</a:t>
            </a:r>
          </a:p>
          <a:p>
            <a:pPr marL="118872" indent="0">
              <a:buNone/>
            </a:pPr>
            <a:r>
              <a:rPr lang="en-US" sz="3500" dirty="0"/>
              <a:t>      D. Cities of refuge (20)</a:t>
            </a:r>
          </a:p>
          <a:p>
            <a:pPr marL="118872" indent="0">
              <a:buNone/>
            </a:pPr>
            <a:r>
              <a:rPr lang="en-US" sz="3500" dirty="0"/>
              <a:t>      E. Cities for Levites (21)</a:t>
            </a:r>
          </a:p>
          <a:p>
            <a:pPr marL="118872" indent="0">
              <a:buNone/>
            </a:pPr>
            <a:r>
              <a:rPr lang="en-US" sz="3500" dirty="0"/>
              <a:t>      F. Command to the 2 1/2 tribes to return home; construction of altar as a witness </a:t>
            </a:r>
            <a:br>
              <a:rPr lang="en-US" sz="3500" dirty="0"/>
            </a:br>
            <a:r>
              <a:rPr lang="en-US" sz="3500" dirty="0"/>
              <a:t>      (22)</a:t>
            </a:r>
          </a:p>
          <a:p>
            <a:pPr marL="118872" indent="0">
              <a:buNone/>
            </a:pPr>
            <a:r>
              <a:rPr lang="en-US" sz="3500" dirty="0"/>
              <a:t>III. </a:t>
            </a:r>
            <a:r>
              <a:rPr lang="en-US" sz="3500" b="1" dirty="0"/>
              <a:t>The last message of Joshua, Chapters 23, 24</a:t>
            </a:r>
          </a:p>
          <a:p>
            <a:pPr marL="118872" indent="0">
              <a:buNone/>
            </a:pPr>
            <a:r>
              <a:rPr lang="en-US" sz="3500" dirty="0"/>
              <a:t>      A. Call to leaders of Israel for courage and certainty, Jos 23</a:t>
            </a:r>
          </a:p>
          <a:p>
            <a:pPr marL="118872" indent="0">
              <a:buNone/>
            </a:pPr>
            <a:r>
              <a:rPr lang="en-US" sz="3500" dirty="0"/>
              <a:t>      B. Call to all tribes of Israel for consecration and consideration of covenant with  </a:t>
            </a:r>
            <a:br>
              <a:rPr lang="en-US" sz="3500" dirty="0"/>
            </a:br>
            <a:r>
              <a:rPr lang="en-US" sz="3500" dirty="0"/>
              <a:t>      God; death of Joshua ( 24)</a:t>
            </a:r>
          </a:p>
        </p:txBody>
      </p:sp>
    </p:spTree>
    <p:extLst>
      <p:ext uri="{BB962C8B-B14F-4D97-AF65-F5344CB8AC3E}">
        <p14:creationId xmlns:p14="http://schemas.microsoft.com/office/powerpoint/2010/main" val="3234887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252728"/>
          </a:xfrm>
        </p:spPr>
        <p:txBody>
          <a:bodyPr/>
          <a:lstStyle/>
          <a:p>
            <a:pPr algn="ctr"/>
            <a:r>
              <a:rPr lang="en-US" dirty="0"/>
              <a:t>Joshua</a:t>
            </a:r>
          </a:p>
        </p:txBody>
      </p:sp>
      <p:sp>
        <p:nvSpPr>
          <p:cNvPr id="3" name="Content Placeholder 2"/>
          <p:cNvSpPr>
            <a:spLocks noGrp="1"/>
          </p:cNvSpPr>
          <p:nvPr>
            <p:ph idx="1"/>
          </p:nvPr>
        </p:nvSpPr>
        <p:spPr>
          <a:xfrm>
            <a:off x="942736" y="1306695"/>
            <a:ext cx="8229600" cy="5082809"/>
          </a:xfrm>
        </p:spPr>
        <p:txBody>
          <a:bodyPr/>
          <a:lstStyle/>
          <a:p>
            <a:pPr>
              <a:buNone/>
            </a:pPr>
            <a:r>
              <a:rPr lang="en-US" dirty="0"/>
              <a:t>    </a:t>
            </a:r>
            <a:r>
              <a:rPr lang="en-US" sz="1800" b="1" dirty="0">
                <a:latin typeface="Abadi MT Condensed Extra Bold" charset="0"/>
                <a:ea typeface="Abadi MT Condensed Extra Bold" charset="0"/>
                <a:cs typeface="Abadi MT Condensed Extra Bold" charset="0"/>
              </a:rPr>
              <a:t>Commissioning</a:t>
            </a:r>
            <a:r>
              <a:rPr lang="en-US" sz="1600" b="1" dirty="0">
                <a:latin typeface="Abadi MT Condensed Extra Bold" charset="0"/>
                <a:ea typeface="Abadi MT Condensed Extra Bold" charset="0"/>
                <a:cs typeface="Abadi MT Condensed Extra Bold" charset="0"/>
              </a:rPr>
              <a:t>          </a:t>
            </a:r>
            <a:r>
              <a:rPr lang="en-US" sz="1800" b="1" dirty="0">
                <a:latin typeface="Abadi MT Condensed Extra Bold" charset="0"/>
                <a:ea typeface="Abadi MT Condensed Extra Bold" charset="0"/>
                <a:cs typeface="Abadi MT Condensed Extra Bold" charset="0"/>
              </a:rPr>
              <a:t>Conquering                        Dividing                          Warning</a:t>
            </a:r>
          </a:p>
          <a:p>
            <a:pPr>
              <a:buNone/>
            </a:pPr>
            <a:r>
              <a:rPr lang="en-US" sz="1800" b="1" dirty="0">
                <a:latin typeface="Abadi MT Condensed Extra Bold" charset="0"/>
                <a:ea typeface="Abadi MT Condensed Extra Bold" charset="0"/>
                <a:cs typeface="Abadi MT Condensed Extra Bold" charset="0"/>
              </a:rPr>
              <a:t>       the Leader               </a:t>
            </a:r>
            <a:r>
              <a:rPr lang="en-US" sz="1800" b="1" dirty="0"/>
              <a:t>the Enemy                         the  Spoil                                 the </a:t>
            </a:r>
            <a:br>
              <a:rPr lang="en-US" sz="1800" b="1" dirty="0"/>
            </a:br>
            <a:r>
              <a:rPr lang="en-US" sz="1800" b="1" dirty="0"/>
              <a:t>						                               Victors</a:t>
            </a:r>
          </a:p>
          <a:p>
            <a:pPr>
              <a:buNone/>
            </a:pPr>
            <a:r>
              <a:rPr lang="en-US" sz="1600" b="1" dirty="0"/>
              <a:t>		</a:t>
            </a:r>
          </a:p>
          <a:p>
            <a:pPr>
              <a:buNone/>
            </a:pPr>
            <a:r>
              <a:rPr lang="en-US" sz="1600" b="1" dirty="0"/>
              <a:t>          </a:t>
            </a:r>
            <a:r>
              <a:rPr lang="en-US" sz="1400" b="1" dirty="0"/>
              <a:t>Invasion                              Subjection                                Distribution                                                  The</a:t>
            </a:r>
            <a:br>
              <a:rPr lang="en-US" sz="1400" b="1" dirty="0"/>
            </a:br>
            <a:r>
              <a:rPr lang="en-US" sz="1400" b="1" dirty="0"/>
              <a:t> of the land                         of the land                                   of the land                                             Conclusion</a:t>
            </a:r>
          </a:p>
          <a:p>
            <a:pPr>
              <a:buNone/>
            </a:pPr>
            <a:r>
              <a:rPr lang="en-US" sz="1400" b="1" dirty="0"/>
              <a:t>                                                             </a:t>
            </a:r>
          </a:p>
          <a:p>
            <a:pPr>
              <a:buNone/>
            </a:pPr>
            <a:r>
              <a:rPr lang="en-US" sz="1400" b="1" dirty="0"/>
              <a:t>			 </a:t>
            </a:r>
            <a:r>
              <a:rPr lang="en-US" sz="1050" b="1" dirty="0"/>
              <a:t>Central                                                                  </a:t>
            </a:r>
            <a:r>
              <a:rPr lang="en-US" sz="1200" b="1" dirty="0"/>
              <a:t>Phase One    Phase Two     Phase Three	</a:t>
            </a:r>
          </a:p>
          <a:p>
            <a:pPr>
              <a:buNone/>
            </a:pPr>
            <a:r>
              <a:rPr lang="en-US" sz="1200" b="1" dirty="0"/>
              <a:t>                                                       </a:t>
            </a:r>
            <a:r>
              <a:rPr lang="en-US" sz="1050" b="1" dirty="0"/>
              <a:t>Campaign          Southern                Reuben, Gad</a:t>
            </a:r>
            <a:r>
              <a:rPr lang="en-US" sz="1200" b="1" dirty="0"/>
              <a:t>,            B</a:t>
            </a:r>
            <a:r>
              <a:rPr lang="en-US" sz="1050" b="1" dirty="0"/>
              <a:t>enjamin-18 </a:t>
            </a:r>
            <a:r>
              <a:rPr lang="en-US" sz="1200" b="1" dirty="0"/>
              <a:t>  </a:t>
            </a:r>
          </a:p>
          <a:p>
            <a:pPr>
              <a:buNone/>
            </a:pPr>
            <a:r>
              <a:rPr lang="en-US" sz="1050" b="1" dirty="0"/>
              <a:t>          The commission  - 1                                               Campaign – 10       ½ Manasseh            Simeon,</a:t>
            </a:r>
          </a:p>
          <a:p>
            <a:pPr>
              <a:buNone/>
            </a:pPr>
            <a:r>
              <a:rPr lang="en-US" sz="1050" b="1" dirty="0"/>
              <a:t>          The spying – 2                         Jericho – 6        North  Campaign          -13-                          Zebulon,</a:t>
            </a:r>
          </a:p>
          <a:p>
            <a:pPr>
              <a:buNone/>
            </a:pPr>
            <a:r>
              <a:rPr lang="en-US" sz="1050" b="1" dirty="0"/>
              <a:t>          The Jordan – 3                          Loss @Ai–7      &amp; survey – 11       Caleb -14                         Issachar,</a:t>
            </a:r>
          </a:p>
          <a:p>
            <a:pPr>
              <a:buNone/>
            </a:pPr>
            <a:r>
              <a:rPr lang="en-US" sz="1050" b="1" dirty="0"/>
              <a:t>          The memorials – 4                  Win @ Ai -8    Summary by           Judah-15                       Asher,               Cities/refuge-20            </a:t>
            </a:r>
          </a:p>
          <a:p>
            <a:pPr>
              <a:buNone/>
            </a:pPr>
            <a:r>
              <a:rPr lang="en-US" sz="1050" b="1" dirty="0"/>
              <a:t>          The consecration – 5             Gibeon – 9           kings – 12            Ephraim-16                   Naphtali,          Levites 21                 Separation -23</a:t>
            </a:r>
          </a:p>
          <a:p>
            <a:pPr>
              <a:buNone/>
            </a:pPr>
            <a:r>
              <a:rPr lang="en-US" sz="1050" b="1" dirty="0"/>
              <a:t>                                                                                                                                                    ½ Manasseh Dan,                    Civil  war                       Service - 24</a:t>
            </a:r>
          </a:p>
          <a:p>
            <a:pPr>
              <a:buNone/>
            </a:pPr>
            <a:r>
              <a:rPr lang="en-US" sz="1050" b="1" dirty="0"/>
              <a:t>                                                               				           Joshua (19)          threat - 22	          </a:t>
            </a:r>
          </a:p>
          <a:p>
            <a:pPr>
              <a:buNone/>
            </a:pPr>
            <a:endParaRPr lang="en-US" sz="1050" b="1" dirty="0"/>
          </a:p>
          <a:p>
            <a:pPr>
              <a:buNone/>
            </a:pPr>
            <a:r>
              <a:rPr lang="en-US" sz="1050" b="1" dirty="0"/>
              <a:t>                </a:t>
            </a:r>
            <a:r>
              <a:rPr lang="en-US" sz="1400" b="1" dirty="0"/>
              <a:t>Chapters  1-5        Ch. 8-9          Ch. 10-12        Ch. 13-17            Ch. 18-19      Ch. 20-22         Ch. 23-24</a:t>
            </a:r>
            <a:endParaRPr lang="en-US" sz="105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flipH="1">
            <a:off x="1081564" y="1557528"/>
            <a:ext cx="290035" cy="145035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071330" y="2058350"/>
            <a:ext cx="14478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8763000" y="1492996"/>
            <a:ext cx="240399" cy="1478804"/>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4617068" y="1447800"/>
            <a:ext cx="183532" cy="165608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1058702" y="2926080"/>
            <a:ext cx="38102" cy="3452129"/>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763000" y="2971800"/>
            <a:ext cx="45719" cy="3415606"/>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1034176" y="6372375"/>
            <a:ext cx="7774543" cy="1503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257800"/>
            <a:ext cx="8686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0" y="5638800"/>
            <a:ext cx="8763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295400" y="5181600"/>
            <a:ext cx="6629400" cy="369332"/>
          </a:xfrm>
          <a:prstGeom prst="rect">
            <a:avLst/>
          </a:prstGeom>
          <a:noFill/>
        </p:spPr>
        <p:txBody>
          <a:bodyPr wrap="square" rtlCol="0">
            <a:spAutoFit/>
          </a:bodyPr>
          <a:lstStyle/>
          <a:p>
            <a:pPr algn="ctr"/>
            <a:r>
              <a:rPr lang="en-US" b="1" dirty="0"/>
              <a:t>  </a:t>
            </a:r>
          </a:p>
        </p:txBody>
      </p:sp>
      <p:sp>
        <p:nvSpPr>
          <p:cNvPr id="41" name="TextBox 40"/>
          <p:cNvSpPr txBox="1"/>
          <p:nvPr/>
        </p:nvSpPr>
        <p:spPr>
          <a:xfrm>
            <a:off x="152400" y="5943600"/>
            <a:ext cx="1015021" cy="584775"/>
          </a:xfrm>
          <a:prstGeom prst="rect">
            <a:avLst/>
          </a:prstGeom>
          <a:noFill/>
        </p:spPr>
        <p:txBody>
          <a:bodyPr wrap="square" rtlCol="0">
            <a:spAutoFit/>
          </a:bodyPr>
          <a:lstStyle/>
          <a:p>
            <a:r>
              <a:rPr lang="en-US" sz="1600" b="1" dirty="0"/>
              <a:t>Christ in </a:t>
            </a:r>
          </a:p>
          <a:p>
            <a:r>
              <a:rPr lang="en-US" sz="1600" b="1" dirty="0"/>
              <a:t>Joshua</a:t>
            </a:r>
          </a:p>
        </p:txBody>
      </p:sp>
      <p:sp>
        <p:nvSpPr>
          <p:cNvPr id="68" name="Left-Right Arrow 67"/>
          <p:cNvSpPr/>
          <p:nvPr/>
        </p:nvSpPr>
        <p:spPr>
          <a:xfrm>
            <a:off x="1058701" y="2897463"/>
            <a:ext cx="1676400" cy="76200"/>
          </a:xfrm>
          <a:prstGeom prst="leftRightArrow">
            <a:avLst/>
          </a:prstGeom>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Left-Right Arrow 71"/>
          <p:cNvSpPr/>
          <p:nvPr/>
        </p:nvSpPr>
        <p:spPr>
          <a:xfrm flipH="1" flipV="1">
            <a:off x="2986387" y="2895600"/>
            <a:ext cx="1524000" cy="76200"/>
          </a:xfrm>
          <a:prstGeom prst="leftRightArrow">
            <a:avLst/>
          </a:prstGeom>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Left-Right Arrow 72"/>
          <p:cNvSpPr/>
          <p:nvPr/>
        </p:nvSpPr>
        <p:spPr>
          <a:xfrm flipH="1" flipV="1">
            <a:off x="4786432" y="2910683"/>
            <a:ext cx="2286000" cy="76200"/>
          </a:xfrm>
          <a:prstGeom prst="leftRightArrow">
            <a:avLst/>
          </a:prstGeom>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TextBox 73"/>
          <p:cNvSpPr txBox="1"/>
          <p:nvPr/>
        </p:nvSpPr>
        <p:spPr>
          <a:xfrm>
            <a:off x="243838" y="2895600"/>
            <a:ext cx="738664" cy="1905000"/>
          </a:xfrm>
          <a:prstGeom prst="rect">
            <a:avLst/>
          </a:prstGeom>
          <a:noFill/>
        </p:spPr>
        <p:txBody>
          <a:bodyPr vert="vert270" wrap="square" rtlCol="0">
            <a:spAutoFit/>
          </a:bodyPr>
          <a:lstStyle/>
          <a:p>
            <a:r>
              <a:rPr lang="en-US" b="1" u="sng" dirty="0"/>
              <a:t>Outside Canaan</a:t>
            </a:r>
          </a:p>
          <a:p>
            <a:r>
              <a:rPr lang="en-US" b="1" dirty="0"/>
              <a:t>Promises  Given</a:t>
            </a:r>
          </a:p>
        </p:txBody>
      </p:sp>
      <p:cxnSp>
        <p:nvCxnSpPr>
          <p:cNvPr id="106" name="Straight Connector 105"/>
          <p:cNvCxnSpPr/>
          <p:nvPr/>
        </p:nvCxnSpPr>
        <p:spPr>
          <a:xfrm flipH="1">
            <a:off x="7603632" y="1447800"/>
            <a:ext cx="274884" cy="160019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7" name="Left-Right Arrow 106"/>
          <p:cNvSpPr/>
          <p:nvPr/>
        </p:nvSpPr>
        <p:spPr>
          <a:xfrm flipH="1">
            <a:off x="7741074" y="2895600"/>
            <a:ext cx="990600" cy="76199"/>
          </a:xfrm>
          <a:prstGeom prst="leftRightArrow">
            <a:avLst/>
          </a:prstGeom>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1" name="Straight Connector 120"/>
          <p:cNvCxnSpPr/>
          <p:nvPr/>
        </p:nvCxnSpPr>
        <p:spPr>
          <a:xfrm rot="5400000">
            <a:off x="1592579" y="4101526"/>
            <a:ext cx="2209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rot="5400000">
            <a:off x="3543300" y="4150816"/>
            <a:ext cx="2133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7620000" y="2996625"/>
            <a:ext cx="0" cy="2209801"/>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60" name="Left-Right Arrow 159"/>
          <p:cNvSpPr/>
          <p:nvPr/>
        </p:nvSpPr>
        <p:spPr>
          <a:xfrm flipV="1">
            <a:off x="2804161" y="3542759"/>
            <a:ext cx="685800" cy="45719"/>
          </a:xfrm>
          <a:prstGeom prst="leftRightArrow">
            <a:avLst/>
          </a:prstGeom>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2" name="Straight Connector 161"/>
          <p:cNvCxnSpPr/>
          <p:nvPr/>
        </p:nvCxnSpPr>
        <p:spPr>
          <a:xfrm rot="5400000">
            <a:off x="2743200" y="4343400"/>
            <a:ext cx="1828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p:nvPr/>
        </p:nvCxnSpPr>
        <p:spPr>
          <a:xfrm>
            <a:off x="4963952" y="3542759"/>
            <a:ext cx="838200" cy="1588"/>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170" name="Straight Arrow Connector 169"/>
          <p:cNvCxnSpPr/>
          <p:nvPr/>
        </p:nvCxnSpPr>
        <p:spPr>
          <a:xfrm rot="10800000">
            <a:off x="5890375" y="3557457"/>
            <a:ext cx="685800" cy="1588"/>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176" name="Straight Arrow Connector 175"/>
          <p:cNvCxnSpPr/>
          <p:nvPr/>
        </p:nvCxnSpPr>
        <p:spPr>
          <a:xfrm>
            <a:off x="6782871" y="3564030"/>
            <a:ext cx="762000" cy="1588"/>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rot="5400000">
            <a:off x="4876800" y="4343400"/>
            <a:ext cx="1828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5715000" y="4343400"/>
            <a:ext cx="18288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02" name="TextBox 201"/>
          <p:cNvSpPr txBox="1"/>
          <p:nvPr/>
        </p:nvSpPr>
        <p:spPr>
          <a:xfrm>
            <a:off x="0" y="5257800"/>
            <a:ext cx="1334020" cy="338554"/>
          </a:xfrm>
          <a:prstGeom prst="rect">
            <a:avLst/>
          </a:prstGeom>
          <a:noFill/>
        </p:spPr>
        <p:txBody>
          <a:bodyPr wrap="square" rtlCol="0">
            <a:spAutoFit/>
          </a:bodyPr>
          <a:lstStyle/>
          <a:p>
            <a:r>
              <a:rPr lang="en-US" sz="1600" b="1" dirty="0"/>
              <a:t>Main theme</a:t>
            </a:r>
          </a:p>
        </p:txBody>
      </p:sp>
      <p:sp>
        <p:nvSpPr>
          <p:cNvPr id="203" name="TextBox 202"/>
          <p:cNvSpPr txBox="1"/>
          <p:nvPr/>
        </p:nvSpPr>
        <p:spPr>
          <a:xfrm>
            <a:off x="2286000" y="5334000"/>
            <a:ext cx="5486400" cy="369332"/>
          </a:xfrm>
          <a:prstGeom prst="rect">
            <a:avLst/>
          </a:prstGeom>
          <a:noFill/>
        </p:spPr>
        <p:txBody>
          <a:bodyPr wrap="square" rtlCol="0">
            <a:spAutoFit/>
          </a:bodyPr>
          <a:lstStyle/>
          <a:p>
            <a:r>
              <a:rPr lang="en-US" dirty="0"/>
              <a:t>Obedient faith is required and brings abundant blessings</a:t>
            </a:r>
          </a:p>
        </p:txBody>
      </p:sp>
      <p:cxnSp>
        <p:nvCxnSpPr>
          <p:cNvPr id="204" name="Straight Connector 203"/>
          <p:cNvCxnSpPr/>
          <p:nvPr/>
        </p:nvCxnSpPr>
        <p:spPr>
          <a:xfrm>
            <a:off x="0" y="6019800"/>
            <a:ext cx="8763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05" name="TextBox 204"/>
          <p:cNvSpPr txBox="1"/>
          <p:nvPr/>
        </p:nvSpPr>
        <p:spPr>
          <a:xfrm>
            <a:off x="0" y="5638800"/>
            <a:ext cx="1295400" cy="338554"/>
          </a:xfrm>
          <a:prstGeom prst="rect">
            <a:avLst/>
          </a:prstGeom>
          <a:noFill/>
        </p:spPr>
        <p:txBody>
          <a:bodyPr wrap="square" rtlCol="0">
            <a:spAutoFit/>
          </a:bodyPr>
          <a:lstStyle/>
          <a:p>
            <a:r>
              <a:rPr lang="en-US" sz="1600" b="1" dirty="0"/>
              <a:t>Key Verses</a:t>
            </a:r>
          </a:p>
        </p:txBody>
      </p:sp>
      <p:sp>
        <p:nvSpPr>
          <p:cNvPr id="206" name="TextBox 205"/>
          <p:cNvSpPr txBox="1"/>
          <p:nvPr/>
        </p:nvSpPr>
        <p:spPr>
          <a:xfrm>
            <a:off x="4114800" y="5638800"/>
            <a:ext cx="2971800" cy="369332"/>
          </a:xfrm>
          <a:prstGeom prst="rect">
            <a:avLst/>
          </a:prstGeom>
          <a:noFill/>
        </p:spPr>
        <p:txBody>
          <a:bodyPr wrap="square" rtlCol="0">
            <a:spAutoFit/>
          </a:bodyPr>
          <a:lstStyle/>
          <a:p>
            <a:r>
              <a:rPr lang="en-US" dirty="0"/>
              <a:t>1:8; 24:14-15</a:t>
            </a:r>
          </a:p>
        </p:txBody>
      </p:sp>
      <p:sp>
        <p:nvSpPr>
          <p:cNvPr id="207" name="TextBox 206"/>
          <p:cNvSpPr txBox="1"/>
          <p:nvPr/>
        </p:nvSpPr>
        <p:spPr>
          <a:xfrm>
            <a:off x="1112890" y="6005929"/>
            <a:ext cx="7618872" cy="338554"/>
          </a:xfrm>
          <a:prstGeom prst="rect">
            <a:avLst/>
          </a:prstGeom>
          <a:noFill/>
        </p:spPr>
        <p:txBody>
          <a:bodyPr wrap="square" rtlCol="0">
            <a:spAutoFit/>
          </a:bodyPr>
          <a:lstStyle/>
          <a:p>
            <a:r>
              <a:rPr lang="en-US" sz="1600" dirty="0"/>
              <a:t>          Typified by Joshua, a victorious leader whose name means “Yahweh is salvation”</a:t>
            </a:r>
          </a:p>
        </p:txBody>
      </p:sp>
      <p:sp>
        <p:nvSpPr>
          <p:cNvPr id="7" name="TextBox 6"/>
          <p:cNvSpPr txBox="1"/>
          <p:nvPr/>
        </p:nvSpPr>
        <p:spPr>
          <a:xfrm>
            <a:off x="7604760" y="2394239"/>
            <a:ext cx="1223861" cy="307777"/>
          </a:xfrm>
          <a:prstGeom prst="rect">
            <a:avLst/>
          </a:prstGeom>
          <a:noFill/>
        </p:spPr>
        <p:txBody>
          <a:bodyPr wrap="none" rtlCol="0">
            <a:spAutoFit/>
          </a:bodyPr>
          <a:lstStyle/>
          <a:p>
            <a:r>
              <a:rPr lang="en-US" sz="1400" b="1" dirty="0"/>
              <a:t>  Choose God!</a:t>
            </a:r>
          </a:p>
        </p:txBody>
      </p:sp>
      <p:sp>
        <p:nvSpPr>
          <p:cNvPr id="9" name="TextBox 8"/>
          <p:cNvSpPr txBox="1"/>
          <p:nvPr/>
        </p:nvSpPr>
        <p:spPr>
          <a:xfrm>
            <a:off x="1344670" y="549407"/>
            <a:ext cx="1015021" cy="646331"/>
          </a:xfrm>
          <a:prstGeom prst="rect">
            <a:avLst/>
          </a:prstGeom>
          <a:solidFill>
            <a:schemeClr val="accent1"/>
          </a:solidFill>
        </p:spPr>
        <p:txBody>
          <a:bodyPr wrap="square" rtlCol="0">
            <a:spAutoFit/>
          </a:bodyPr>
          <a:lstStyle/>
          <a:p>
            <a:r>
              <a:rPr lang="en-US" dirty="0">
                <a:latin typeface="Abadi MT Condensed Extra Bold" charset="0"/>
                <a:ea typeface="Abadi MT Condensed Extra Bold" charset="0"/>
                <a:cs typeface="Abadi MT Condensed Extra Bold" charset="0"/>
              </a:rPr>
              <a:t>Approx. 1400 BC</a:t>
            </a:r>
          </a:p>
        </p:txBody>
      </p:sp>
      <p:sp>
        <p:nvSpPr>
          <p:cNvPr id="10" name="TextBox 9"/>
          <p:cNvSpPr txBox="1"/>
          <p:nvPr/>
        </p:nvSpPr>
        <p:spPr>
          <a:xfrm>
            <a:off x="7589520" y="3233928"/>
            <a:ext cx="1219199" cy="430887"/>
          </a:xfrm>
          <a:prstGeom prst="rect">
            <a:avLst/>
          </a:prstGeom>
          <a:noFill/>
        </p:spPr>
        <p:txBody>
          <a:bodyPr wrap="square" rtlCol="0">
            <a:spAutoFit/>
          </a:bodyPr>
          <a:lstStyle/>
          <a:p>
            <a:r>
              <a:rPr lang="en-US" sz="1100" b="1" dirty="0"/>
              <a:t>Conquest - but not completely</a:t>
            </a:r>
          </a:p>
        </p:txBody>
      </p:sp>
      <p:sp>
        <p:nvSpPr>
          <p:cNvPr id="43" name="TextBox 42"/>
          <p:cNvSpPr txBox="1"/>
          <p:nvPr/>
        </p:nvSpPr>
        <p:spPr>
          <a:xfrm>
            <a:off x="7589521" y="3719929"/>
            <a:ext cx="1257300" cy="430887"/>
          </a:xfrm>
          <a:prstGeom prst="rect">
            <a:avLst/>
          </a:prstGeom>
          <a:noFill/>
        </p:spPr>
        <p:txBody>
          <a:bodyPr wrap="square" rtlCol="0">
            <a:spAutoFit/>
          </a:bodyPr>
          <a:lstStyle/>
          <a:p>
            <a:r>
              <a:rPr lang="en-US" sz="1100" b="1" dirty="0"/>
              <a:t>Victory - but not     </a:t>
            </a:r>
            <a:br>
              <a:rPr lang="en-US" sz="1100" b="1" dirty="0"/>
            </a:br>
            <a:r>
              <a:rPr lang="en-US" sz="1100" b="1" dirty="0"/>
              <a:t>         total </a:t>
            </a:r>
          </a:p>
        </p:txBody>
      </p:sp>
      <p:sp>
        <p:nvSpPr>
          <p:cNvPr id="11" name="TextBox 10"/>
          <p:cNvSpPr txBox="1"/>
          <p:nvPr/>
        </p:nvSpPr>
        <p:spPr>
          <a:xfrm>
            <a:off x="7412607" y="591680"/>
            <a:ext cx="1288305" cy="646331"/>
          </a:xfrm>
          <a:prstGeom prst="rect">
            <a:avLst/>
          </a:prstGeom>
          <a:solidFill>
            <a:schemeClr val="accent1"/>
          </a:solidFill>
        </p:spPr>
        <p:txBody>
          <a:bodyPr wrap="square" rtlCol="0">
            <a:spAutoFit/>
          </a:bodyPr>
          <a:lstStyle/>
          <a:p>
            <a:r>
              <a:rPr lang="en-US" dirty="0">
                <a:solidFill>
                  <a:schemeClr val="bg1"/>
                </a:solidFill>
                <a:latin typeface="Abadi MT Condensed Extra Bold" charset="0"/>
                <a:ea typeface="Abadi MT Condensed Extra Bold" charset="0"/>
                <a:cs typeface="Abadi MT Condensed Extra Bold" charset="0"/>
              </a:rPr>
              <a:t>Joshua dies 1t 110</a:t>
            </a:r>
          </a:p>
        </p:txBody>
      </p:sp>
      <p:sp>
        <p:nvSpPr>
          <p:cNvPr id="12" name="TextBox 11"/>
          <p:cNvSpPr txBox="1"/>
          <p:nvPr/>
        </p:nvSpPr>
        <p:spPr>
          <a:xfrm>
            <a:off x="152400" y="1580990"/>
            <a:ext cx="990599" cy="1569660"/>
          </a:xfrm>
          <a:prstGeom prst="rect">
            <a:avLst/>
          </a:prstGeom>
          <a:noFill/>
        </p:spPr>
        <p:txBody>
          <a:bodyPr wrap="square" rtlCol="0">
            <a:spAutoFit/>
          </a:bodyPr>
          <a:lstStyle/>
          <a:p>
            <a:r>
              <a:rPr lang="en-US" sz="1200" b="1" dirty="0"/>
              <a:t>Moses dies -</a:t>
            </a:r>
          </a:p>
          <a:p>
            <a:r>
              <a:rPr lang="en-US" sz="1200" b="1" dirty="0"/>
              <a:t>Whom the “Lord knew face to face” </a:t>
            </a:r>
          </a:p>
          <a:p>
            <a:r>
              <a:rPr lang="en-US" sz="1200" b="1" dirty="0"/>
              <a:t>(Deut. 34:9-12; Josh. 1:1)</a:t>
            </a:r>
            <a:r>
              <a:rPr lang="en-US" sz="1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2935517620"/>
              </p:ext>
            </p:extLst>
          </p:nvPr>
        </p:nvGraphicFramePr>
        <p:xfrm>
          <a:off x="0" y="1"/>
          <a:ext cx="9212267" cy="6857998"/>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591542">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50661">
                <a:tc>
                  <a:txBody>
                    <a:bodyPr/>
                    <a:lstStyle/>
                    <a:p>
                      <a:r>
                        <a:rPr lang="en-US" sz="1300"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Creation to</a:t>
                      </a:r>
                      <a:r>
                        <a:rPr lang="en-US" sz="1300" baseline="0" dirty="0"/>
                        <a:t> the Flood</a:t>
                      </a:r>
                      <a:endParaRPr lang="en-US" sz="1300" dirty="0"/>
                    </a:p>
                  </a:txBody>
                  <a:tcPr marL="68580" marR="68580" marT="34290" marB="34290"/>
                </a:tc>
                <a:tc>
                  <a:txBody>
                    <a:bodyPr/>
                    <a:lstStyle/>
                    <a:p>
                      <a:r>
                        <a:rPr lang="en-US" sz="1300" dirty="0"/>
                        <a:t>Gen. 1-7</a:t>
                      </a:r>
                    </a:p>
                  </a:txBody>
                  <a:tcPr marL="68580" marR="68580" marT="34290" marB="34290"/>
                </a:tc>
                <a:tc>
                  <a:txBody>
                    <a:bodyPr/>
                    <a:lstStyle/>
                    <a:p>
                      <a:pPr algn="ctr"/>
                      <a:r>
                        <a:rPr lang="en-US" sz="1300" dirty="0"/>
                        <a:t>1656</a:t>
                      </a:r>
                    </a:p>
                  </a:txBody>
                  <a:tcPr marL="68580" marR="68580" marT="34290" marB="34290"/>
                </a:tc>
                <a:tc>
                  <a:txBody>
                    <a:bodyPr/>
                    <a:lstStyle/>
                    <a:p>
                      <a:r>
                        <a:rPr lang="en-US" sz="1300" dirty="0"/>
                        <a:t>Adam</a:t>
                      </a:r>
                    </a:p>
                  </a:txBody>
                  <a:tcPr marL="68580" marR="68580" marT="34290" marB="34290"/>
                </a:tc>
                <a:extLst>
                  <a:ext uri="{0D108BD9-81ED-4DB2-BD59-A6C34878D82A}">
                    <a16:rowId xmlns:a16="http://schemas.microsoft.com/office/drawing/2014/main" val="10001"/>
                  </a:ext>
                </a:extLst>
              </a:tr>
              <a:tr h="350661">
                <a:tc>
                  <a:txBody>
                    <a:bodyPr/>
                    <a:lstStyle/>
                    <a:p>
                      <a:r>
                        <a:rPr lang="en-US" sz="1300" dirty="0"/>
                        <a:t>Postdiluvian</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the flood</a:t>
                      </a:r>
                      <a:r>
                        <a:rPr lang="en-US" sz="1300" baseline="0" dirty="0"/>
                        <a:t> to call of Abraham</a:t>
                      </a:r>
                      <a:endParaRPr lang="en-US" sz="1300" dirty="0"/>
                    </a:p>
                  </a:txBody>
                  <a:tcPr marL="68580" marR="68580" marT="34290" marB="34290"/>
                </a:tc>
                <a:tc>
                  <a:txBody>
                    <a:bodyPr/>
                    <a:lstStyle/>
                    <a:p>
                      <a:r>
                        <a:rPr lang="en-US" sz="1300" dirty="0"/>
                        <a:t>Gen. 8-!1</a:t>
                      </a:r>
                    </a:p>
                  </a:txBody>
                  <a:tcPr marL="68580" marR="68580" marT="34290" marB="34290"/>
                </a:tc>
                <a:tc>
                  <a:txBody>
                    <a:bodyPr/>
                    <a:lstStyle/>
                    <a:p>
                      <a:pPr algn="ctr"/>
                      <a:r>
                        <a:rPr lang="en-US" sz="1300" dirty="0"/>
                        <a:t>427</a:t>
                      </a:r>
                    </a:p>
                  </a:txBody>
                  <a:tcPr marL="68580" marR="68580" marT="34290" marB="34290"/>
                </a:tc>
                <a:tc>
                  <a:txBody>
                    <a:bodyPr/>
                    <a:lstStyle/>
                    <a:p>
                      <a:r>
                        <a:rPr lang="en-US" sz="1300" dirty="0"/>
                        <a:t>Noah</a:t>
                      </a:r>
                    </a:p>
                  </a:txBody>
                  <a:tcPr marL="68580" marR="68580" marT="34290" marB="34290"/>
                </a:tc>
                <a:extLst>
                  <a:ext uri="{0D108BD9-81ED-4DB2-BD59-A6C34878D82A}">
                    <a16:rowId xmlns:a16="http://schemas.microsoft.com/office/drawing/2014/main" val="10002"/>
                  </a:ext>
                </a:extLst>
              </a:tr>
              <a:tr h="480969">
                <a:tc>
                  <a:txBody>
                    <a:bodyPr/>
                    <a:lstStyle/>
                    <a:p>
                      <a:r>
                        <a:rPr lang="en-US" sz="1300" dirty="0"/>
                        <a:t>Patriarchal</a:t>
                      </a:r>
                      <a:r>
                        <a:rPr lang="en-US" sz="1300" baseline="0" dirty="0"/>
                        <a:t> </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the call of</a:t>
                      </a:r>
                      <a:r>
                        <a:rPr lang="en-US" sz="1300" baseline="0" dirty="0"/>
                        <a:t> Abraham to Egyptian Bondage </a:t>
                      </a:r>
                      <a:endParaRPr lang="en-US" sz="1300" dirty="0"/>
                    </a:p>
                  </a:txBody>
                  <a:tcPr marL="68580" marR="68580" marT="34290" marB="34290"/>
                </a:tc>
                <a:tc>
                  <a:txBody>
                    <a:bodyPr/>
                    <a:lstStyle/>
                    <a:p>
                      <a:r>
                        <a:rPr lang="en-US" sz="1300" dirty="0"/>
                        <a:t>Gen. 12-45</a:t>
                      </a:r>
                    </a:p>
                  </a:txBody>
                  <a:tcPr marL="68580" marR="68580" marT="34290" marB="34290"/>
                </a:tc>
                <a:tc>
                  <a:txBody>
                    <a:bodyPr/>
                    <a:lstStyle/>
                    <a:p>
                      <a:pPr algn="ctr"/>
                      <a:r>
                        <a:rPr lang="en-US" sz="1300" dirty="0"/>
                        <a:t>215</a:t>
                      </a:r>
                    </a:p>
                  </a:txBody>
                  <a:tcPr marL="68580" marR="68580" marT="34290" marB="34290"/>
                </a:tc>
                <a:tc>
                  <a:txBody>
                    <a:bodyPr/>
                    <a:lstStyle/>
                    <a:p>
                      <a:r>
                        <a:rPr lang="en-US" sz="1300" dirty="0"/>
                        <a:t>Abraham</a:t>
                      </a:r>
                    </a:p>
                  </a:txBody>
                  <a:tcPr marL="68580" marR="68580" marT="34290" marB="34290"/>
                </a:tc>
                <a:extLst>
                  <a:ext uri="{0D108BD9-81ED-4DB2-BD59-A6C34878D82A}">
                    <a16:rowId xmlns:a16="http://schemas.microsoft.com/office/drawing/2014/main" val="10003"/>
                  </a:ext>
                </a:extLst>
              </a:tr>
              <a:tr h="350661">
                <a:tc>
                  <a:txBody>
                    <a:bodyPr/>
                    <a:lstStyle/>
                    <a:p>
                      <a:r>
                        <a:rPr lang="en-US" sz="1300"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a:t>
                      </a:r>
                      <a:r>
                        <a:rPr lang="en-US" sz="1300" baseline="0" dirty="0"/>
                        <a:t> Egyptian Bondage to the Exodus</a:t>
                      </a:r>
                      <a:endParaRPr lang="en-US" sz="1300" b="1" dirty="0"/>
                    </a:p>
                  </a:txBody>
                  <a:tcPr marL="68580" marR="68580" marT="34290" marB="34290"/>
                </a:tc>
                <a:tc>
                  <a:txBody>
                    <a:bodyPr/>
                    <a:lstStyle/>
                    <a:p>
                      <a:r>
                        <a:rPr lang="en-US" sz="1300" dirty="0"/>
                        <a:t>Gen.</a:t>
                      </a:r>
                      <a:r>
                        <a:rPr lang="en-US" sz="1300" baseline="0" dirty="0"/>
                        <a:t> 46-Ex. 11</a:t>
                      </a:r>
                      <a:endParaRPr lang="en-US" sz="1300" b="1" dirty="0"/>
                    </a:p>
                  </a:txBody>
                  <a:tcPr marL="68580" marR="68580" marT="34290" marB="34290"/>
                </a:tc>
                <a:tc>
                  <a:txBody>
                    <a:bodyPr/>
                    <a:lstStyle/>
                    <a:p>
                      <a:pPr algn="ctr"/>
                      <a:r>
                        <a:rPr lang="en-US" sz="1300" dirty="0"/>
                        <a:t>215</a:t>
                      </a:r>
                      <a:endParaRPr lang="en-US" sz="1300" b="1" dirty="0"/>
                    </a:p>
                  </a:txBody>
                  <a:tcPr marL="68580" marR="68580" marT="34290" marB="34290"/>
                </a:tc>
                <a:tc>
                  <a:txBody>
                    <a:bodyPr/>
                    <a:lstStyle/>
                    <a:p>
                      <a:r>
                        <a:rPr lang="en-US" sz="1300" dirty="0"/>
                        <a:t>Joseph</a:t>
                      </a:r>
                      <a:endParaRPr lang="en-US" sz="1300" b="1" dirty="0"/>
                    </a:p>
                  </a:txBody>
                  <a:tcPr marL="68580" marR="68580" marT="34290" marB="34290"/>
                </a:tc>
                <a:extLst>
                  <a:ext uri="{0D108BD9-81ED-4DB2-BD59-A6C34878D82A}">
                    <a16:rowId xmlns:a16="http://schemas.microsoft.com/office/drawing/2014/main" val="10004"/>
                  </a:ext>
                </a:extLst>
              </a:tr>
              <a:tr h="512508">
                <a:tc>
                  <a:txBody>
                    <a:bodyPr/>
                    <a:lstStyle/>
                    <a:p>
                      <a:r>
                        <a:rPr lang="en-US" sz="1400"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400" dirty="0"/>
                        <a:t>From Exodus to crossing of the Jordan</a:t>
                      </a:r>
                      <a:endParaRPr lang="en-US" sz="1400" b="1" dirty="0"/>
                    </a:p>
                  </a:txBody>
                  <a:tcPr marL="68580" marR="68580" marT="34290" marB="34290">
                    <a:solidFill>
                      <a:srgbClr val="FFFF00"/>
                    </a:solidFill>
                  </a:tcPr>
                </a:tc>
                <a:tc>
                  <a:txBody>
                    <a:bodyPr/>
                    <a:lstStyle/>
                    <a:p>
                      <a:r>
                        <a:rPr lang="en-US" sz="1400" dirty="0"/>
                        <a:t>Ex.</a:t>
                      </a:r>
                      <a:r>
                        <a:rPr lang="en-US" sz="1400" baseline="0" dirty="0"/>
                        <a:t> 12-Deut. 34</a:t>
                      </a:r>
                      <a:endParaRPr lang="en-US" sz="1400" b="1" dirty="0"/>
                    </a:p>
                  </a:txBody>
                  <a:tcPr marL="68580" marR="68580" marT="34290" marB="34290">
                    <a:solidFill>
                      <a:srgbClr val="FFFF00"/>
                    </a:solidFill>
                  </a:tcPr>
                </a:tc>
                <a:tc>
                  <a:txBody>
                    <a:bodyPr/>
                    <a:lstStyle/>
                    <a:p>
                      <a:pPr algn="ctr"/>
                      <a:r>
                        <a:rPr lang="en-US" sz="1400" dirty="0"/>
                        <a:t>40</a:t>
                      </a:r>
                      <a:endParaRPr lang="en-US" sz="1400" b="1" dirty="0"/>
                    </a:p>
                  </a:txBody>
                  <a:tcPr marL="68580" marR="68580" marT="34290" marB="34290">
                    <a:solidFill>
                      <a:srgbClr val="FFFF00"/>
                    </a:solidFill>
                  </a:tcPr>
                </a:tc>
                <a:tc>
                  <a:txBody>
                    <a:bodyPr/>
                    <a:lstStyle/>
                    <a:p>
                      <a:r>
                        <a:rPr lang="en-US" sz="1400" dirty="0"/>
                        <a:t>Moses</a:t>
                      </a:r>
                      <a:endParaRPr lang="en-US" sz="1400" b="1" dirty="0"/>
                    </a:p>
                  </a:txBody>
                  <a:tcPr marL="68580" marR="68580" marT="34290" marB="34290">
                    <a:solidFill>
                      <a:srgbClr val="FFFF00"/>
                    </a:solidFill>
                  </a:tcPr>
                </a:tc>
                <a:extLst>
                  <a:ext uri="{0D108BD9-81ED-4DB2-BD59-A6C34878D82A}">
                    <a16:rowId xmlns:a16="http://schemas.microsoft.com/office/drawing/2014/main" val="10005"/>
                  </a:ext>
                </a:extLst>
              </a:tr>
              <a:tr h="350661">
                <a:tc>
                  <a:txBody>
                    <a:bodyPr/>
                    <a:lstStyle/>
                    <a:p>
                      <a:r>
                        <a:rPr lang="en-US" sz="1300" dirty="0"/>
                        <a:t>Conquest of Canaan</a:t>
                      </a:r>
                      <a:endParaRPr lang="en-US" sz="1300"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dirty="0"/>
                        <a:t>From crossing of Jordan</a:t>
                      </a:r>
                      <a:r>
                        <a:rPr lang="en-US" sz="1300" baseline="0" dirty="0"/>
                        <a:t> to Joshua’s death</a:t>
                      </a:r>
                      <a:endParaRPr lang="en-US" sz="1300" dirty="0"/>
                    </a:p>
                  </a:txBody>
                  <a:tcPr marL="68580" marR="68580" marT="34290" marB="34290">
                    <a:solidFill>
                      <a:srgbClr val="FFFF00"/>
                    </a:solidFill>
                  </a:tcPr>
                </a:tc>
                <a:tc>
                  <a:txBody>
                    <a:bodyPr/>
                    <a:lstStyle/>
                    <a:p>
                      <a:r>
                        <a:rPr lang="en-US" sz="1300" dirty="0"/>
                        <a:t>Josh. 1-24</a:t>
                      </a:r>
                    </a:p>
                  </a:txBody>
                  <a:tcPr marL="68580" marR="68580" marT="34290" marB="34290">
                    <a:solidFill>
                      <a:srgbClr val="FFFF00"/>
                    </a:solidFill>
                  </a:tcPr>
                </a:tc>
                <a:tc>
                  <a:txBody>
                    <a:bodyPr/>
                    <a:lstStyle/>
                    <a:p>
                      <a:pPr algn="ctr"/>
                      <a:r>
                        <a:rPr lang="en-US" sz="1300" dirty="0"/>
                        <a:t>51</a:t>
                      </a:r>
                    </a:p>
                  </a:txBody>
                  <a:tcPr marL="68580" marR="68580" marT="34290" marB="34290">
                    <a:solidFill>
                      <a:srgbClr val="FFFF00"/>
                    </a:solidFill>
                  </a:tcPr>
                </a:tc>
                <a:tc>
                  <a:txBody>
                    <a:bodyPr/>
                    <a:lstStyle/>
                    <a:p>
                      <a:r>
                        <a:rPr lang="en-US" sz="1300" dirty="0"/>
                        <a:t>Joshua</a:t>
                      </a:r>
                    </a:p>
                  </a:txBody>
                  <a:tcPr marL="68580" marR="68580" marT="34290" marB="34290">
                    <a:solidFill>
                      <a:srgbClr val="FFFF00"/>
                    </a:solidFill>
                  </a:tcPr>
                </a:tc>
                <a:extLst>
                  <a:ext uri="{0D108BD9-81ED-4DB2-BD59-A6C34878D82A}">
                    <a16:rowId xmlns:a16="http://schemas.microsoft.com/office/drawing/2014/main" val="10006"/>
                  </a:ext>
                </a:extLst>
              </a:tr>
              <a:tr h="350661">
                <a:tc>
                  <a:txBody>
                    <a:bodyPr/>
                    <a:lstStyle/>
                    <a:p>
                      <a:r>
                        <a:rPr lang="en-US" sz="1300" dirty="0"/>
                        <a:t>Judges</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Joshua to King Saul</a:t>
                      </a:r>
                    </a:p>
                  </a:txBody>
                  <a:tcPr marL="68580" marR="68580" marT="34290" marB="34290"/>
                </a:tc>
                <a:tc>
                  <a:txBody>
                    <a:bodyPr/>
                    <a:lstStyle/>
                    <a:p>
                      <a:r>
                        <a:rPr lang="en-US" sz="1300" dirty="0"/>
                        <a:t>Ju,</a:t>
                      </a:r>
                      <a:r>
                        <a:rPr lang="en-US" sz="1300" baseline="0" dirty="0"/>
                        <a:t> Ruth, 1 Sa. 1-9</a:t>
                      </a:r>
                      <a:endParaRPr lang="en-US" sz="1300" dirty="0"/>
                    </a:p>
                  </a:txBody>
                  <a:tcPr marL="68580" marR="68580" marT="34290" marB="34290"/>
                </a:tc>
                <a:tc>
                  <a:txBody>
                    <a:bodyPr/>
                    <a:lstStyle/>
                    <a:p>
                      <a:pPr algn="ctr"/>
                      <a:r>
                        <a:rPr lang="en-US" sz="1300" dirty="0"/>
                        <a:t>305</a:t>
                      </a:r>
                    </a:p>
                  </a:txBody>
                  <a:tcPr marL="68580" marR="68580" marT="34290" marB="34290"/>
                </a:tc>
                <a:tc>
                  <a:txBody>
                    <a:bodyPr/>
                    <a:lstStyle/>
                    <a:p>
                      <a:r>
                        <a:rPr lang="en-US" sz="1300" dirty="0"/>
                        <a:t>Samuel</a:t>
                      </a:r>
                    </a:p>
                  </a:txBody>
                  <a:tcPr marL="68580" marR="68580" marT="34290" marB="34290"/>
                </a:tc>
                <a:extLst>
                  <a:ext uri="{0D108BD9-81ED-4DB2-BD59-A6C34878D82A}">
                    <a16:rowId xmlns:a16="http://schemas.microsoft.com/office/drawing/2014/main" val="10007"/>
                  </a:ext>
                </a:extLst>
              </a:tr>
              <a:tr h="480969">
                <a:tc>
                  <a:txBody>
                    <a:bodyPr/>
                    <a:lstStyle/>
                    <a:p>
                      <a:r>
                        <a:rPr lang="en-US" sz="1300" dirty="0"/>
                        <a:t>The United Kingdom</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a:t>
                      </a:r>
                      <a:r>
                        <a:rPr lang="en-US" sz="1300" baseline="0" dirty="0"/>
                        <a:t> origin of kingdom to its division</a:t>
                      </a:r>
                      <a:endParaRPr lang="en-US" sz="1300" dirty="0"/>
                    </a:p>
                  </a:txBody>
                  <a:tcPr marL="68580" marR="68580" marT="34290" marB="34290"/>
                </a:tc>
                <a:tc>
                  <a:txBody>
                    <a:bodyPr/>
                    <a:lstStyle/>
                    <a:p>
                      <a:r>
                        <a:rPr lang="en-US" sz="1300" dirty="0"/>
                        <a:t>1 Sa. 9-1 Ki. 11; 1 Chr. 10, 2 Chr. 9</a:t>
                      </a:r>
                    </a:p>
                  </a:txBody>
                  <a:tcPr marL="68580" marR="68580" marT="34290" marB="34290"/>
                </a:tc>
                <a:tc>
                  <a:txBody>
                    <a:bodyPr/>
                    <a:lstStyle/>
                    <a:p>
                      <a:pPr algn="ctr"/>
                      <a:r>
                        <a:rPr lang="en-US" sz="1300" dirty="0"/>
                        <a:t>120</a:t>
                      </a:r>
                    </a:p>
                  </a:txBody>
                  <a:tcPr marL="68580" marR="68580" marT="34290" marB="34290"/>
                </a:tc>
                <a:tc>
                  <a:txBody>
                    <a:bodyPr/>
                    <a:lstStyle/>
                    <a:p>
                      <a:r>
                        <a:rPr lang="en-US" sz="1300" dirty="0"/>
                        <a:t>David</a:t>
                      </a:r>
                    </a:p>
                  </a:txBody>
                  <a:tcPr marL="68580" marR="68580" marT="34290" marB="34290"/>
                </a:tc>
                <a:extLst>
                  <a:ext uri="{0D108BD9-81ED-4DB2-BD59-A6C34878D82A}">
                    <a16:rowId xmlns:a16="http://schemas.microsoft.com/office/drawing/2014/main" val="10008"/>
                  </a:ext>
                </a:extLst>
              </a:tr>
              <a:tr h="544730">
                <a:tc>
                  <a:txBody>
                    <a:bodyPr/>
                    <a:lstStyle/>
                    <a:p>
                      <a:r>
                        <a:rPr lang="en-US" sz="1300" dirty="0"/>
                        <a:t>The Divided Kingdom</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a:t>
                      </a:r>
                      <a:r>
                        <a:rPr lang="en-US" sz="1300" baseline="0" dirty="0"/>
                        <a:t> the division to the fall of Israel</a:t>
                      </a:r>
                      <a:endParaRPr lang="en-US" sz="1300" dirty="0"/>
                    </a:p>
                  </a:txBody>
                  <a:tcPr marL="68580" marR="68580" marT="34290" marB="34290"/>
                </a:tc>
                <a:tc>
                  <a:txBody>
                    <a:bodyPr/>
                    <a:lstStyle/>
                    <a:p>
                      <a:r>
                        <a:rPr lang="en-US" sz="1300" dirty="0"/>
                        <a:t>1 Ki. 12-2 Ki. 20; 2 Chr. 10-32</a:t>
                      </a:r>
                    </a:p>
                  </a:txBody>
                  <a:tcPr marL="68580" marR="68580" marT="34290" marB="34290"/>
                </a:tc>
                <a:tc>
                  <a:txBody>
                    <a:bodyPr/>
                    <a:lstStyle/>
                    <a:p>
                      <a:pPr algn="ctr"/>
                      <a:r>
                        <a:rPr lang="en-US" sz="1300" dirty="0"/>
                        <a:t>253</a:t>
                      </a:r>
                    </a:p>
                  </a:txBody>
                  <a:tcPr marL="68580" marR="68580" marT="34290" marB="34290"/>
                </a:tc>
                <a:tc>
                  <a:txBody>
                    <a:bodyPr/>
                    <a:lstStyle/>
                    <a:p>
                      <a:r>
                        <a:rPr lang="en-US" sz="1300" dirty="0"/>
                        <a:t>Elijah</a:t>
                      </a:r>
                    </a:p>
                  </a:txBody>
                  <a:tcPr marL="68580" marR="68580" marT="34290" marB="34290"/>
                </a:tc>
                <a:extLst>
                  <a:ext uri="{0D108BD9-81ED-4DB2-BD59-A6C34878D82A}">
                    <a16:rowId xmlns:a16="http://schemas.microsoft.com/office/drawing/2014/main" val="10009"/>
                  </a:ext>
                </a:extLst>
              </a:tr>
              <a:tr h="364096">
                <a:tc>
                  <a:txBody>
                    <a:bodyPr/>
                    <a:lstStyle/>
                    <a:p>
                      <a:r>
                        <a:rPr lang="en-US" sz="1300" dirty="0"/>
                        <a:t>Judah Alone</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fall of Israel</a:t>
                      </a:r>
                      <a:r>
                        <a:rPr lang="en-US" sz="1300" baseline="0" dirty="0"/>
                        <a:t> to the fall of Judah</a:t>
                      </a:r>
                      <a:endParaRPr lang="en-US" sz="1300" dirty="0"/>
                    </a:p>
                  </a:txBody>
                  <a:tcPr marL="68580" marR="68580" marT="34290" marB="34290"/>
                </a:tc>
                <a:tc>
                  <a:txBody>
                    <a:bodyPr/>
                    <a:lstStyle/>
                    <a:p>
                      <a:r>
                        <a:rPr lang="en-US" sz="1300" dirty="0"/>
                        <a:t>2 Ki. 21-25; 2 Chr. 10-32</a:t>
                      </a:r>
                    </a:p>
                  </a:txBody>
                  <a:tcPr marL="68580" marR="68580" marT="34290" marB="34290"/>
                </a:tc>
                <a:tc>
                  <a:txBody>
                    <a:bodyPr/>
                    <a:lstStyle/>
                    <a:p>
                      <a:pPr algn="ctr"/>
                      <a:r>
                        <a:rPr lang="en-US" sz="1300" dirty="0"/>
                        <a:t>125</a:t>
                      </a:r>
                    </a:p>
                  </a:txBody>
                  <a:tcPr marL="68580" marR="68580" marT="34290" marB="34290"/>
                </a:tc>
                <a:tc>
                  <a:txBody>
                    <a:bodyPr/>
                    <a:lstStyle/>
                    <a:p>
                      <a:r>
                        <a:rPr lang="en-US" sz="1300" dirty="0"/>
                        <a:t>Josiah</a:t>
                      </a:r>
                    </a:p>
                  </a:txBody>
                  <a:tcPr marL="68580" marR="68580" marT="34290" marB="34290"/>
                </a:tc>
                <a:extLst>
                  <a:ext uri="{0D108BD9-81ED-4DB2-BD59-A6C34878D82A}">
                    <a16:rowId xmlns:a16="http://schemas.microsoft.com/office/drawing/2014/main" val="10010"/>
                  </a:ext>
                </a:extLst>
              </a:tr>
              <a:tr h="392448">
                <a:tc>
                  <a:txBody>
                    <a:bodyPr/>
                    <a:lstStyle/>
                    <a:p>
                      <a:r>
                        <a:rPr lang="en-US" sz="1300" dirty="0"/>
                        <a:t>Babylonian Captivity</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the fall of Judah to</a:t>
                      </a:r>
                      <a:r>
                        <a:rPr lang="en-US" sz="1300" baseline="0" dirty="0"/>
                        <a:t> the return</a:t>
                      </a:r>
                      <a:endParaRPr lang="en-US" sz="1300" dirty="0"/>
                    </a:p>
                  </a:txBody>
                  <a:tcPr marL="68580" marR="68580" marT="34290" marB="34290"/>
                </a:tc>
                <a:tc>
                  <a:txBody>
                    <a:bodyPr/>
                    <a:lstStyle/>
                    <a:p>
                      <a:r>
                        <a:rPr lang="en-US" sz="1300" dirty="0"/>
                        <a:t>2 Ki. 25-8- 21;</a:t>
                      </a:r>
                      <a:r>
                        <a:rPr lang="en-US" sz="1300" baseline="0" dirty="0"/>
                        <a:t> Dan. 1-6</a:t>
                      </a:r>
                      <a:endParaRPr lang="en-US" sz="1300" dirty="0"/>
                    </a:p>
                  </a:txBody>
                  <a:tcPr marL="68580" marR="68580" marT="34290" marB="34290"/>
                </a:tc>
                <a:tc>
                  <a:txBody>
                    <a:bodyPr/>
                    <a:lstStyle/>
                    <a:p>
                      <a:pPr algn="ctr"/>
                      <a:r>
                        <a:rPr lang="en-US" sz="1300" dirty="0"/>
                        <a:t>70</a:t>
                      </a:r>
                    </a:p>
                  </a:txBody>
                  <a:tcPr marL="68580" marR="68580" marT="34290" marB="34290"/>
                </a:tc>
                <a:tc>
                  <a:txBody>
                    <a:bodyPr/>
                    <a:lstStyle/>
                    <a:p>
                      <a:r>
                        <a:rPr lang="en-US" sz="1300" dirty="0"/>
                        <a:t>Daniel</a:t>
                      </a:r>
                    </a:p>
                  </a:txBody>
                  <a:tcPr marL="68580" marR="68580" marT="34290" marB="34290"/>
                </a:tc>
                <a:extLst>
                  <a:ext uri="{0D108BD9-81ED-4DB2-BD59-A6C34878D82A}">
                    <a16:rowId xmlns:a16="http://schemas.microsoft.com/office/drawing/2014/main" val="10011"/>
                  </a:ext>
                </a:extLst>
              </a:tr>
              <a:tr h="350661">
                <a:tc>
                  <a:txBody>
                    <a:bodyPr/>
                    <a:lstStyle/>
                    <a:p>
                      <a:r>
                        <a:rPr lang="en-US" sz="1300" dirty="0"/>
                        <a:t>Restoration of the Jews</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a:t>
                      </a:r>
                      <a:r>
                        <a:rPr lang="en-US" sz="1300" baseline="0" dirty="0"/>
                        <a:t> the return to end of OT history</a:t>
                      </a:r>
                      <a:endParaRPr lang="en-US" sz="1300" dirty="0"/>
                    </a:p>
                  </a:txBody>
                  <a:tcPr marL="68580" marR="68580" marT="34290" marB="34290"/>
                </a:tc>
                <a:tc>
                  <a:txBody>
                    <a:bodyPr/>
                    <a:lstStyle/>
                    <a:p>
                      <a:r>
                        <a:rPr lang="en-US" sz="1300" dirty="0"/>
                        <a:t>Ezra, Nehemiah</a:t>
                      </a:r>
                    </a:p>
                  </a:txBody>
                  <a:tcPr marL="68580" marR="68580" marT="34290" marB="34290"/>
                </a:tc>
                <a:tc>
                  <a:txBody>
                    <a:bodyPr/>
                    <a:lstStyle/>
                    <a:p>
                      <a:pPr algn="ctr"/>
                      <a:r>
                        <a:rPr lang="en-US" sz="1300" dirty="0"/>
                        <a:t>92</a:t>
                      </a:r>
                    </a:p>
                  </a:txBody>
                  <a:tcPr marL="68580" marR="68580" marT="34290" marB="34290"/>
                </a:tc>
                <a:tc>
                  <a:txBody>
                    <a:bodyPr/>
                    <a:lstStyle/>
                    <a:p>
                      <a:r>
                        <a:rPr lang="en-US" sz="1300" dirty="0"/>
                        <a:t>Ezra</a:t>
                      </a:r>
                    </a:p>
                  </a:txBody>
                  <a:tcPr marL="68580" marR="68580" marT="34290" marB="34290"/>
                </a:tc>
                <a:extLst>
                  <a:ext uri="{0D108BD9-81ED-4DB2-BD59-A6C34878D82A}">
                    <a16:rowId xmlns:a16="http://schemas.microsoft.com/office/drawing/2014/main" val="10012"/>
                  </a:ext>
                </a:extLst>
              </a:tr>
              <a:tr h="555140">
                <a:tc>
                  <a:txBody>
                    <a:bodyPr/>
                    <a:lstStyle/>
                    <a:p>
                      <a:r>
                        <a:rPr lang="en-US" sz="1300" dirty="0"/>
                        <a:t>Between the Testaments</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t>From end</a:t>
                      </a:r>
                      <a:r>
                        <a:rPr lang="en-US" sz="1300" baseline="0" dirty="0"/>
                        <a:t> of OT to the beginning of the NT</a:t>
                      </a:r>
                      <a:endParaRPr lang="en-US" sz="1300" dirty="0"/>
                    </a:p>
                    <a:p>
                      <a:endParaRPr lang="en-US" sz="600" dirty="0"/>
                    </a:p>
                  </a:txBody>
                  <a:tcPr marL="68580" marR="68580" marT="34290" marB="34290"/>
                </a:tc>
                <a:tc>
                  <a:txBody>
                    <a:bodyPr/>
                    <a:lstStyle/>
                    <a:p>
                      <a:r>
                        <a:rPr lang="en-US" sz="1300" dirty="0"/>
                        <a:t>None</a:t>
                      </a:r>
                    </a:p>
                  </a:txBody>
                  <a:tcPr marL="68580" marR="68580" marT="34290" marB="34290"/>
                </a:tc>
                <a:tc>
                  <a:txBody>
                    <a:bodyPr/>
                    <a:lstStyle/>
                    <a:p>
                      <a:pPr algn="ctr"/>
                      <a:r>
                        <a:rPr lang="en-US" sz="1300" dirty="0"/>
                        <a:t>400</a:t>
                      </a:r>
                    </a:p>
                  </a:txBody>
                  <a:tcPr marL="68580" marR="68580" marT="34290" marB="34290"/>
                </a:tc>
                <a:tc>
                  <a:txBody>
                    <a:bodyPr/>
                    <a:lstStyle/>
                    <a:p>
                      <a:r>
                        <a:rPr lang="en-US" sz="1300" dirty="0"/>
                        <a:t>Judas Maccabee</a:t>
                      </a:r>
                    </a:p>
                  </a:txBody>
                  <a:tcPr marL="68580" marR="68580" marT="34290" marB="34290"/>
                </a:tc>
                <a:extLst>
                  <a:ext uri="{0D108BD9-81ED-4DB2-BD59-A6C34878D82A}">
                    <a16:rowId xmlns:a16="http://schemas.microsoft.com/office/drawing/2014/main" val="10013"/>
                  </a:ext>
                </a:extLst>
              </a:tr>
              <a:tr h="350661">
                <a:tc>
                  <a:txBody>
                    <a:bodyPr/>
                    <a:lstStyle/>
                    <a:p>
                      <a:r>
                        <a:rPr lang="en-US" sz="1300" dirty="0"/>
                        <a:t>Life of Christ</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birth of Jesus to ascension</a:t>
                      </a:r>
                    </a:p>
                  </a:txBody>
                  <a:tcPr marL="68580" marR="68580" marT="34290" marB="34290"/>
                </a:tc>
                <a:tc>
                  <a:txBody>
                    <a:bodyPr/>
                    <a:lstStyle/>
                    <a:p>
                      <a:r>
                        <a:rPr lang="en-US" sz="1300" dirty="0"/>
                        <a:t>Mt-Jhn 21; Acts1</a:t>
                      </a:r>
                    </a:p>
                  </a:txBody>
                  <a:tcPr marL="68580" marR="68580" marT="34290" marB="34290"/>
                </a:tc>
                <a:tc>
                  <a:txBody>
                    <a:bodyPr/>
                    <a:lstStyle/>
                    <a:p>
                      <a:pPr algn="ctr"/>
                      <a:r>
                        <a:rPr lang="en-US" sz="1300" dirty="0"/>
                        <a:t>34</a:t>
                      </a:r>
                    </a:p>
                  </a:txBody>
                  <a:tcPr marL="68580" marR="68580" marT="34290" marB="34290"/>
                </a:tc>
                <a:tc>
                  <a:txBody>
                    <a:bodyPr/>
                    <a:lstStyle/>
                    <a:p>
                      <a:r>
                        <a:rPr lang="en-US" sz="1300" dirty="0"/>
                        <a:t>Jesus</a:t>
                      </a:r>
                    </a:p>
                  </a:txBody>
                  <a:tcPr marL="68580" marR="68580" marT="34290" marB="34290"/>
                </a:tc>
                <a:extLst>
                  <a:ext uri="{0D108BD9-81ED-4DB2-BD59-A6C34878D82A}">
                    <a16:rowId xmlns:a16="http://schemas.microsoft.com/office/drawing/2014/main" val="10014"/>
                  </a:ext>
                </a:extLst>
              </a:tr>
              <a:tr h="480969">
                <a:tc>
                  <a:txBody>
                    <a:bodyPr/>
                    <a:lstStyle/>
                    <a:p>
                      <a:r>
                        <a:rPr lang="en-US" sz="1300" dirty="0"/>
                        <a:t>The Church</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ascension to death of Paul (96 AD approx.)</a:t>
                      </a:r>
                    </a:p>
                  </a:txBody>
                  <a:tcPr marL="68580" marR="68580" marT="34290" marB="34290"/>
                </a:tc>
                <a:tc>
                  <a:txBody>
                    <a:bodyPr/>
                    <a:lstStyle/>
                    <a:p>
                      <a:r>
                        <a:rPr lang="en-US" sz="1300" dirty="0"/>
                        <a:t>Acts 2-Revelation</a:t>
                      </a:r>
                    </a:p>
                  </a:txBody>
                  <a:tcPr marL="68580" marR="68580" marT="34290" marB="34290"/>
                </a:tc>
                <a:tc>
                  <a:txBody>
                    <a:bodyPr/>
                    <a:lstStyle/>
                    <a:p>
                      <a:pPr algn="ctr"/>
                      <a:r>
                        <a:rPr lang="en-US" sz="1300" dirty="0"/>
                        <a:t>70</a:t>
                      </a:r>
                    </a:p>
                  </a:txBody>
                  <a:tcPr marL="68580" marR="68580" marT="34290" marB="34290"/>
                </a:tc>
                <a:tc>
                  <a:txBody>
                    <a:bodyPr/>
                    <a:lstStyle/>
                    <a:p>
                      <a:r>
                        <a:rPr lang="en-US" sz="1300" dirty="0"/>
                        <a:t>Paul</a:t>
                      </a:r>
                    </a:p>
                  </a:txBody>
                  <a:tcPr marL="68580" marR="68580" marT="34290" marB="3429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093175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0"/>
            <a:ext cx="9448800" cy="6858000"/>
          </a:xfrm>
          <a:prstGeom prst="rect">
            <a:avLst/>
          </a:prstGeom>
        </p:spPr>
      </p:pic>
    </p:spTree>
    <p:extLst>
      <p:ext uri="{BB962C8B-B14F-4D97-AF65-F5344CB8AC3E}">
        <p14:creationId xmlns:p14="http://schemas.microsoft.com/office/powerpoint/2010/main" val="879159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91B42-3965-1E4F-B897-DE37ACD1CE30}"/>
              </a:ext>
            </a:extLst>
          </p:cNvPr>
          <p:cNvSpPr>
            <a:spLocks noGrp="1"/>
          </p:cNvSpPr>
          <p:nvPr>
            <p:ph type="title"/>
          </p:nvPr>
        </p:nvSpPr>
        <p:spPr/>
        <p:txBody>
          <a:bodyPr>
            <a:normAutofit/>
          </a:bodyPr>
          <a:lstStyle/>
          <a:p>
            <a:r>
              <a:rPr lang="en-US" sz="3200" dirty="0"/>
              <a:t>Introduction</a:t>
            </a:r>
          </a:p>
        </p:txBody>
      </p:sp>
      <p:sp>
        <p:nvSpPr>
          <p:cNvPr id="3" name="Content Placeholder 2">
            <a:extLst>
              <a:ext uri="{FF2B5EF4-FFF2-40B4-BE49-F238E27FC236}">
                <a16:creationId xmlns:a16="http://schemas.microsoft.com/office/drawing/2014/main" id="{E57E4D61-F99D-3144-A0C6-8E34D9CA610E}"/>
              </a:ext>
            </a:extLst>
          </p:cNvPr>
          <p:cNvSpPr>
            <a:spLocks noGrp="1"/>
          </p:cNvSpPr>
          <p:nvPr>
            <p:ph idx="1"/>
          </p:nvPr>
        </p:nvSpPr>
        <p:spPr>
          <a:xfrm>
            <a:off x="304800" y="1676400"/>
            <a:ext cx="8610600" cy="4724401"/>
          </a:xfrm>
        </p:spPr>
        <p:txBody>
          <a:bodyPr>
            <a:normAutofit lnSpcReduction="10000"/>
          </a:bodyPr>
          <a:lstStyle/>
          <a:p>
            <a:pPr marL="118872" indent="0">
              <a:buNone/>
            </a:pPr>
            <a:r>
              <a:rPr lang="en-US" sz="2000" dirty="0"/>
              <a:t>“</a:t>
            </a:r>
            <a:r>
              <a:rPr lang="en-US" sz="2200" dirty="0"/>
              <a:t>With the burial of Moses, the focus of leadership falls upon Joshua, who will lead the Israelites west across the Jordan River into Canaan---the land first promised to Abraham some 685 years previously.  Over the next six years the Israelites will conquer the land and begin to occupy it.  However, it will take many more years for the tribes to take full control, and even then many of the local inhabitants will never be driven out.  But for now the time has come for Joshua to mobilize the nation…The historical record of Joshua reveals that God has chosen a righteous and courageous leader for His people.  Joshua is in almost every respect a forerunner of Christ of One who will one day come to the lead of all true believers into an even greater promised land.  The ultimate spiritual Leader will even bear the Greek name which is equivalent to the Hebrew name Joshua (meaning, “God is salvation”).  As Joshua is a savior of the nation, this Messiah will be the savior of the world.”   </a:t>
            </a:r>
            <a:r>
              <a:rPr lang="en-US" sz="1600" dirty="0"/>
              <a:t>--- F. LaGard Smith, The Narrated Bible,  page 312</a:t>
            </a:r>
            <a:endParaRPr lang="en-US" sz="2200" dirty="0"/>
          </a:p>
        </p:txBody>
      </p:sp>
    </p:spTree>
    <p:extLst>
      <p:ext uri="{BB962C8B-B14F-4D97-AF65-F5344CB8AC3E}">
        <p14:creationId xmlns:p14="http://schemas.microsoft.com/office/powerpoint/2010/main" val="382056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91B42-3965-1E4F-B897-DE37ACD1CE30}"/>
              </a:ext>
            </a:extLst>
          </p:cNvPr>
          <p:cNvSpPr>
            <a:spLocks noGrp="1"/>
          </p:cNvSpPr>
          <p:nvPr>
            <p:ph type="title"/>
          </p:nvPr>
        </p:nvSpPr>
        <p:spPr/>
        <p:txBody>
          <a:bodyPr>
            <a:normAutofit/>
          </a:bodyPr>
          <a:lstStyle/>
          <a:p>
            <a:r>
              <a:rPr lang="en-US" sz="3200" dirty="0"/>
              <a:t>Introduction</a:t>
            </a:r>
          </a:p>
        </p:txBody>
      </p:sp>
      <p:sp>
        <p:nvSpPr>
          <p:cNvPr id="3" name="Content Placeholder 2">
            <a:extLst>
              <a:ext uri="{FF2B5EF4-FFF2-40B4-BE49-F238E27FC236}">
                <a16:creationId xmlns:a16="http://schemas.microsoft.com/office/drawing/2014/main" id="{E57E4D61-F99D-3144-A0C6-8E34D9CA610E}"/>
              </a:ext>
            </a:extLst>
          </p:cNvPr>
          <p:cNvSpPr>
            <a:spLocks noGrp="1"/>
          </p:cNvSpPr>
          <p:nvPr>
            <p:ph idx="1"/>
          </p:nvPr>
        </p:nvSpPr>
        <p:spPr>
          <a:xfrm>
            <a:off x="304800" y="1676400"/>
            <a:ext cx="8610600" cy="4724401"/>
          </a:xfrm>
        </p:spPr>
        <p:txBody>
          <a:bodyPr>
            <a:normAutofit/>
          </a:bodyPr>
          <a:lstStyle/>
          <a:p>
            <a:pPr marL="118872" indent="0">
              <a:buNone/>
            </a:pPr>
            <a:r>
              <a:rPr lang="en-US" sz="2200" dirty="0"/>
              <a:t>“The wilderness-life and the early contests of Israel were over.  Israel stood on the threshold of of the promised possession, separated from it only by the waters of Jordan.  But, before crossing the boundary-line, it was absolutely necessary that the people should, once and for all, gain full knowledge of the real character of of heathenism in its relation to the kingdom of God.  Israel must learn that the heathen nations were not only hostile </a:t>
            </a:r>
            <a:r>
              <a:rPr lang="en-US" sz="2200" i="1" dirty="0"/>
              <a:t>political</a:t>
            </a:r>
            <a:r>
              <a:rPr lang="en-US" sz="2200" dirty="0"/>
              <a:t> powers, opposing their progress, but that heathenism itself was in its nature antagonistic to the kingdom of God.  The two were incompatible, and therefore no alliance could ever be formed with heathenism, no intercourse cultivated, nor even its presence tolerated.” --- Edersheim, Bible History - Old Testament, page 13</a:t>
            </a:r>
          </a:p>
        </p:txBody>
      </p:sp>
    </p:spTree>
    <p:extLst>
      <p:ext uri="{BB962C8B-B14F-4D97-AF65-F5344CB8AC3E}">
        <p14:creationId xmlns:p14="http://schemas.microsoft.com/office/powerpoint/2010/main" val="1494556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228600" y="1408176"/>
            <a:ext cx="8743950" cy="5449824"/>
          </a:xfrm>
        </p:spPr>
        <p:txBody>
          <a:bodyPr>
            <a:normAutofit/>
          </a:bodyPr>
          <a:lstStyle/>
          <a:p>
            <a:pPr marL="89154" indent="0">
              <a:buNone/>
            </a:pPr>
            <a:r>
              <a:rPr lang="en-US" sz="2400" dirty="0"/>
              <a:t>The book’s primary figure gives it its title. Joshua means “Yahweh saves,” an appropriate name for the man who led Israel, under God’s command, to victorious conquest of the Promised Land. Scholars believe that Joshua himself or a scribe under his direction penned most of the book.  Early chapters include firsthand experiences (the NIV uses the pronouns “we” and “us” in Joshua 5:1, 6, for example) and military details worthy of being known and recorded by a general.  Joshua 24:26 refers to Joshua writing a portion of the book himself.  After Joshua’s death, the high priests Eleazar or Phinehas may have supplemented some material in this book that alludes to events after the conquest (15:13–19; 19:47; 24:29–33).</a:t>
            </a:r>
          </a:p>
        </p:txBody>
      </p:sp>
    </p:spTree>
    <p:extLst>
      <p:ext uri="{BB962C8B-B14F-4D97-AF65-F5344CB8AC3E}">
        <p14:creationId xmlns:p14="http://schemas.microsoft.com/office/powerpoint/2010/main" val="2314448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a:xfrm>
            <a:off x="228600" y="1676400"/>
            <a:ext cx="8763000" cy="4724401"/>
          </a:xfrm>
        </p:spPr>
        <p:txBody>
          <a:bodyPr>
            <a:normAutofit fontScale="92500"/>
          </a:bodyPr>
          <a:lstStyle/>
          <a:p>
            <a:pPr marL="89154" indent="0">
              <a:buNone/>
            </a:pPr>
            <a:r>
              <a:rPr lang="en-US" sz="2400" dirty="0"/>
              <a:t>The events of the book of Joshua span about twenty-five years, starting soon after the death of Moses (Joshua 1:1) around 1406 BC, before the conquest commenced. The conquest of Canaan took about seven years, and Joshua’s final address and subsequent death came almost twenty years later. The book begins with the nation of Israel poised at the banks of the Jordan River, across from Jericho. It records the details of numerous military campaigns that defeated the inhabitants of the land. The book ends with Joshua’s regathering of the nation for his final exhortation.</a:t>
            </a:r>
          </a:p>
          <a:p>
            <a:pPr marL="89154" indent="0">
              <a:buNone/>
            </a:pPr>
            <a:endParaRPr lang="en-US" sz="2400" dirty="0"/>
          </a:p>
          <a:p>
            <a:pPr marL="89154" indent="0">
              <a:buNone/>
            </a:pPr>
            <a:r>
              <a:rPr lang="en-US" sz="2400" dirty="0"/>
              <a:t>This history was written to the victorious Israelites who had settled the land. Though they were newly established as conquerors, Joshua reminded them that the conquest was incomplete: “very much of the land remains to be possessed” (13:1).</a:t>
            </a:r>
          </a:p>
        </p:txBody>
      </p:sp>
    </p:spTree>
    <p:extLst>
      <p:ext uri="{BB962C8B-B14F-4D97-AF65-F5344CB8AC3E}">
        <p14:creationId xmlns:p14="http://schemas.microsoft.com/office/powerpoint/2010/main" val="1697303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t>Why is Joshua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304800" y="1472119"/>
            <a:ext cx="8534400" cy="5410200"/>
          </a:xfrm>
        </p:spPr>
        <p:txBody>
          <a:bodyPr>
            <a:noAutofit/>
          </a:bodyPr>
          <a:lstStyle/>
          <a:p>
            <a:pPr marL="89154" indent="0">
              <a:buNone/>
            </a:pPr>
            <a:r>
              <a:rPr lang="en-US" sz="2000" dirty="0"/>
              <a:t>The book of Joshua records the culmination of Israel’s journey to the Promised Land. Here we see God fulfill His promise to give the land of Canaan to Jacob’s descendants. Joshua portrays the Lord as their general, the One who would lead His people in victorious battle if they would trust and obey.</a:t>
            </a:r>
          </a:p>
          <a:p>
            <a:pPr marL="89154" indent="0">
              <a:buNone/>
            </a:pPr>
            <a:endParaRPr lang="en-US" sz="2000" dirty="0"/>
          </a:p>
          <a:p>
            <a:pPr marL="89154" indent="0">
              <a:buNone/>
            </a:pPr>
            <a:r>
              <a:rPr lang="en-US" sz="2000" dirty="0"/>
              <a:t>Joshua recounted a story of contradictions.  On the one hand, God gave the land that He had promised to the nation. On the other hand, the people failed to possess the land completely, allowing some inhabitants to remain.  God fulfilled His side of the bargain, but the Israelites did not finish the job.  The Canaanite peoples became a damaging influence on Israel as years went by.</a:t>
            </a:r>
          </a:p>
          <a:p>
            <a:pPr marL="89154" indent="0">
              <a:buNone/>
            </a:pPr>
            <a:endParaRPr lang="en-US" sz="2000" dirty="0"/>
          </a:p>
          <a:p>
            <a:pPr marL="89154" indent="0">
              <a:buNone/>
            </a:pPr>
            <a:r>
              <a:rPr lang="en-US" sz="2000" dirty="0"/>
              <a:t>In this book we find accounts of faithfulness: Rahab the harlot (Joshua 2:1–21), the battle of Jericho (6:1–27), and Caleb the warrior (14:6–14).  We also witness disobedience and its consequences: Achan’s sin (7:1) and the resulting loss at Ai (7:5), failure of some tribes to annihilate the enemy as God commanded, and even Joshua making a treaty with the Gibeonites without first seeking the Lord (9:1–27).</a:t>
            </a:r>
          </a:p>
        </p:txBody>
      </p:sp>
    </p:spTree>
    <p:extLst>
      <p:ext uri="{BB962C8B-B14F-4D97-AF65-F5344CB8AC3E}">
        <p14:creationId xmlns:p14="http://schemas.microsoft.com/office/powerpoint/2010/main" val="42712290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3919</TotalTime>
  <Words>2784</Words>
  <Application>Microsoft Macintosh PowerPoint</Application>
  <PresentationFormat>On-screen Show (4:3)</PresentationFormat>
  <Paragraphs>181</Paragraphs>
  <Slides>12</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Abadi MT Condensed Extra Bold</vt:lpstr>
      <vt:lpstr>Arial</vt:lpstr>
      <vt:lpstr>Calibri</vt:lpstr>
      <vt:lpstr>Corbel</vt:lpstr>
      <vt:lpstr>Wingdings</vt:lpstr>
      <vt:lpstr>Wingdings 2</vt:lpstr>
      <vt:lpstr>Wingdings 3</vt:lpstr>
      <vt:lpstr>Module</vt:lpstr>
      <vt:lpstr>Symphony of the Scriptures</vt:lpstr>
      <vt:lpstr>Joshua</vt:lpstr>
      <vt:lpstr>PowerPoint Presentation</vt:lpstr>
      <vt:lpstr>PowerPoint Presentation</vt:lpstr>
      <vt:lpstr>Introduction</vt:lpstr>
      <vt:lpstr>Introduction</vt:lpstr>
      <vt:lpstr>Who wrote the book?</vt:lpstr>
      <vt:lpstr>Where are we?</vt:lpstr>
      <vt:lpstr>Why is Joshua so important?</vt:lpstr>
      <vt:lpstr>What's the point?</vt:lpstr>
      <vt:lpstr>How do I apply this?</vt:lpstr>
      <vt:lpstr>Brief Outline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73</cp:revision>
  <cp:lastPrinted>2021-05-09T17:56:28Z</cp:lastPrinted>
  <dcterms:created xsi:type="dcterms:W3CDTF">2010-11-07T11:38:16Z</dcterms:created>
  <dcterms:modified xsi:type="dcterms:W3CDTF">2022-12-27T15:55:31Z</dcterms:modified>
</cp:coreProperties>
</file>